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45"/>
  </p:notesMasterIdLst>
  <p:sldIdLst>
    <p:sldId id="256" r:id="rId3"/>
    <p:sldId id="257" r:id="rId4"/>
    <p:sldId id="270" r:id="rId5"/>
    <p:sldId id="271" r:id="rId6"/>
    <p:sldId id="263" r:id="rId7"/>
    <p:sldId id="274" r:id="rId8"/>
    <p:sldId id="276" r:id="rId9"/>
    <p:sldId id="259" r:id="rId10"/>
    <p:sldId id="299" r:id="rId11"/>
    <p:sldId id="300" r:id="rId12"/>
    <p:sldId id="301" r:id="rId13"/>
    <p:sldId id="269" r:id="rId14"/>
    <p:sldId id="302" r:id="rId15"/>
    <p:sldId id="268" r:id="rId16"/>
    <p:sldId id="267" r:id="rId17"/>
    <p:sldId id="261" r:id="rId18"/>
    <p:sldId id="303" r:id="rId19"/>
    <p:sldId id="304" r:id="rId20"/>
    <p:sldId id="305" r:id="rId21"/>
    <p:sldId id="306" r:id="rId22"/>
    <p:sldId id="307" r:id="rId23"/>
    <p:sldId id="308" r:id="rId24"/>
    <p:sldId id="309" r:id="rId25"/>
    <p:sldId id="310" r:id="rId26"/>
    <p:sldId id="311" r:id="rId27"/>
    <p:sldId id="312" r:id="rId28"/>
    <p:sldId id="313" r:id="rId29"/>
    <p:sldId id="314" r:id="rId30"/>
    <p:sldId id="315" r:id="rId31"/>
    <p:sldId id="316" r:id="rId32"/>
    <p:sldId id="317" r:id="rId33"/>
    <p:sldId id="318" r:id="rId34"/>
    <p:sldId id="319" r:id="rId35"/>
    <p:sldId id="320" r:id="rId36"/>
    <p:sldId id="321" r:id="rId37"/>
    <p:sldId id="322" r:id="rId38"/>
    <p:sldId id="323" r:id="rId39"/>
    <p:sldId id="324" r:id="rId40"/>
    <p:sldId id="262" r:id="rId41"/>
    <p:sldId id="325" r:id="rId42"/>
    <p:sldId id="326" r:id="rId43"/>
    <p:sldId id="327" r:id="rId44"/>
  </p:sldIdLst>
  <p:sldSz cx="9906000" cy="6858000" type="A4"/>
  <p:notesSz cx="6858000" cy="9144000"/>
  <p:defaultTextStyle>
    <a:defPPr>
      <a:defRPr lang="fr-FR"/>
    </a:defPPr>
    <a:lvl1pPr marL="0" algn="l" defTabSz="515813" rtl="0" eaLnBrk="1" latinLnBrk="0" hangingPunct="1">
      <a:defRPr sz="2000" kern="1200">
        <a:solidFill>
          <a:schemeClr val="tx1"/>
        </a:solidFill>
        <a:latin typeface="+mn-lt"/>
        <a:ea typeface="+mn-ea"/>
        <a:cs typeface="+mn-cs"/>
      </a:defRPr>
    </a:lvl1pPr>
    <a:lvl2pPr marL="515813" algn="l" defTabSz="515813" rtl="0" eaLnBrk="1" latinLnBrk="0" hangingPunct="1">
      <a:defRPr sz="2000" kern="1200">
        <a:solidFill>
          <a:schemeClr val="tx1"/>
        </a:solidFill>
        <a:latin typeface="+mn-lt"/>
        <a:ea typeface="+mn-ea"/>
        <a:cs typeface="+mn-cs"/>
      </a:defRPr>
    </a:lvl2pPr>
    <a:lvl3pPr marL="1031626" algn="l" defTabSz="515813" rtl="0" eaLnBrk="1" latinLnBrk="0" hangingPunct="1">
      <a:defRPr sz="2000" kern="1200">
        <a:solidFill>
          <a:schemeClr val="tx1"/>
        </a:solidFill>
        <a:latin typeface="+mn-lt"/>
        <a:ea typeface="+mn-ea"/>
        <a:cs typeface="+mn-cs"/>
      </a:defRPr>
    </a:lvl3pPr>
    <a:lvl4pPr marL="1547439" algn="l" defTabSz="515813" rtl="0" eaLnBrk="1" latinLnBrk="0" hangingPunct="1">
      <a:defRPr sz="2000" kern="1200">
        <a:solidFill>
          <a:schemeClr val="tx1"/>
        </a:solidFill>
        <a:latin typeface="+mn-lt"/>
        <a:ea typeface="+mn-ea"/>
        <a:cs typeface="+mn-cs"/>
      </a:defRPr>
    </a:lvl4pPr>
    <a:lvl5pPr marL="2063252" algn="l" defTabSz="515813" rtl="0" eaLnBrk="1" latinLnBrk="0" hangingPunct="1">
      <a:defRPr sz="2000" kern="1200">
        <a:solidFill>
          <a:schemeClr val="tx1"/>
        </a:solidFill>
        <a:latin typeface="+mn-lt"/>
        <a:ea typeface="+mn-ea"/>
        <a:cs typeface="+mn-cs"/>
      </a:defRPr>
    </a:lvl5pPr>
    <a:lvl6pPr marL="2579065" algn="l" defTabSz="515813" rtl="0" eaLnBrk="1" latinLnBrk="0" hangingPunct="1">
      <a:defRPr sz="2000" kern="1200">
        <a:solidFill>
          <a:schemeClr val="tx1"/>
        </a:solidFill>
        <a:latin typeface="+mn-lt"/>
        <a:ea typeface="+mn-ea"/>
        <a:cs typeface="+mn-cs"/>
      </a:defRPr>
    </a:lvl6pPr>
    <a:lvl7pPr marL="3094878" algn="l" defTabSz="515813" rtl="0" eaLnBrk="1" latinLnBrk="0" hangingPunct="1">
      <a:defRPr sz="2000" kern="1200">
        <a:solidFill>
          <a:schemeClr val="tx1"/>
        </a:solidFill>
        <a:latin typeface="+mn-lt"/>
        <a:ea typeface="+mn-ea"/>
        <a:cs typeface="+mn-cs"/>
      </a:defRPr>
    </a:lvl7pPr>
    <a:lvl8pPr marL="3610691" algn="l" defTabSz="515813" rtl="0" eaLnBrk="1" latinLnBrk="0" hangingPunct="1">
      <a:defRPr sz="2000" kern="1200">
        <a:solidFill>
          <a:schemeClr val="tx1"/>
        </a:solidFill>
        <a:latin typeface="+mn-lt"/>
        <a:ea typeface="+mn-ea"/>
        <a:cs typeface="+mn-cs"/>
      </a:defRPr>
    </a:lvl8pPr>
    <a:lvl9pPr marL="4126504" algn="l" defTabSz="515813" rtl="0" eaLnBrk="1" latinLnBrk="0" hangingPunct="1">
      <a:defRPr sz="20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3300"/>
    <a:srgbClr val="8B0000"/>
    <a:srgbClr val="FF2C00"/>
    <a:srgbClr val="F9FBF0"/>
    <a:srgbClr val="E7D971"/>
    <a:srgbClr val="FF6600"/>
    <a:srgbClr val="F9FBBB"/>
    <a:srgbClr val="61BE42"/>
    <a:srgbClr val="509C76"/>
    <a:srgbClr val="21488F"/>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775DCB02-9BB8-47FD-8907-85C794F793BA}" styleName="Style à thème 1 - Accentuation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Style à thème 1 - Accentuation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Style à thème 1 - Accentuation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361" autoAdjust="0"/>
  </p:normalViewPr>
  <p:slideViewPr>
    <p:cSldViewPr snapToGrid="0" snapToObjects="1">
      <p:cViewPr>
        <p:scale>
          <a:sx n="100" d="100"/>
          <a:sy n="100" d="100"/>
        </p:scale>
        <p:origin x="-1504" y="-80"/>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printerSettings" Target="printerSettings/printerSettings1.bin"/><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5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9" Type="http://schemas.openxmlformats.org/officeDocument/2006/relationships/slide" Target="slides/slide7.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Lydie\AppData\Local\Temp\echantillon-1.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Lydie\AppData\Local\Temp\Insee_Leucate-2.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Lydie\AppData\Local\Temp\echantillon-3.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Lydie\AppData\Local\Temp\echantillon-3.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Lydie\AppData\Local\Temp\exposition_SM-3.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D:\postdoc_PRODIG\traitement_questionnaire\exposition_SM.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dLbls>
            <c:dLbl>
              <c:idx val="0"/>
              <c:layout>
                <c:manualLayout>
                  <c:x val="-0.137350358250726"/>
                  <c:y val="0.195090738148225"/>
                </c:manualLayout>
              </c:layout>
              <c:showLegendKey val="0"/>
              <c:showVal val="0"/>
              <c:showCatName val="1"/>
              <c:showSerName val="0"/>
              <c:showPercent val="1"/>
              <c:showBubbleSize val="0"/>
              <c:extLst>
                <c:ext xmlns:c15="http://schemas.microsoft.com/office/drawing/2012/chart" uri="{CE6537A1-D6FC-4f65-9D91-7224C49458BB}">
                  <c15:layout>
                    <c:manualLayout>
                      <c:w val="0.23193473193473194"/>
                      <c:h val="0.13857677902621723"/>
                    </c:manualLayout>
                  </c15:layout>
                </c:ext>
              </c:extLst>
            </c:dLbl>
            <c:dLbl>
              <c:idx val="1"/>
              <c:layout>
                <c:manualLayout>
                  <c:x val="-0.195804195804197"/>
                  <c:y val="-0.233458177278402"/>
                </c:manualLayout>
              </c:layout>
              <c:spPr>
                <a:noFill/>
                <a:ln>
                  <a:noFill/>
                </a:ln>
                <a:effectLst/>
              </c:spPr>
              <c:txPr>
                <a:bodyPr wrap="square" lIns="38100" tIns="19050" rIns="38100" bIns="19050" anchor="ctr">
                  <a:noAutofit/>
                </a:bodyPr>
                <a:lstStyle/>
                <a:p>
                  <a:pPr>
                    <a:defRPr sz="1600"/>
                  </a:pPr>
                  <a:endParaRPr lang="fr-FR"/>
                </a:p>
              </c:txPr>
              <c:showLegendKey val="0"/>
              <c:showVal val="0"/>
              <c:showCatName val="1"/>
              <c:showSerName val="0"/>
              <c:showPercent val="1"/>
              <c:showBubbleSize val="0"/>
              <c:extLst>
                <c:ext xmlns:c15="http://schemas.microsoft.com/office/drawing/2012/chart" uri="{CE6537A1-D6FC-4f65-9D91-7224C49458BB}">
                  <c15:layout>
                    <c:manualLayout>
                      <c:w val="0.30652680652680653"/>
                      <c:h val="0.27965043695380776"/>
                    </c:manualLayout>
                  </c15:layout>
                </c:ext>
              </c:extLst>
            </c:dLbl>
            <c:dLbl>
              <c:idx val="2"/>
              <c:layout>
                <c:manualLayout>
                  <c:x val="0.251638799207969"/>
                  <c:y val="0.0469587407924814"/>
                </c:manualLayout>
              </c:layout>
              <c:spPr>
                <a:noFill/>
                <a:ln>
                  <a:noFill/>
                </a:ln>
                <a:effectLst/>
              </c:spPr>
              <c:txPr>
                <a:bodyPr vertOverflow="overflow" horzOverflow="overflow" wrap="square" lIns="38100" tIns="19050" rIns="38100" bIns="19050" anchor="ctr">
                  <a:spAutoFit/>
                </a:bodyPr>
                <a:lstStyle/>
                <a:p>
                  <a:pPr>
                    <a:defRPr sz="1600"/>
                  </a:pPr>
                  <a:endParaRPr lang="fr-FR"/>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rect">
                      <a:avLst/>
                    </a:prstGeom>
                  </c15:spPr>
                  <c15:layout>
                    <c:manualLayout>
                      <c:w val="0.30574001115068805"/>
                      <c:h val="0.32270685166370333"/>
                    </c:manualLayout>
                  </c15:layout>
                </c:ext>
              </c:extLst>
            </c:dLbl>
            <c:spPr>
              <a:noFill/>
              <a:ln>
                <a:noFill/>
              </a:ln>
              <a:effectLst/>
            </c:spPr>
            <c:txPr>
              <a:bodyPr/>
              <a:lstStyle/>
              <a:p>
                <a:pPr>
                  <a:defRPr sz="1600"/>
                </a:pPr>
                <a:endParaRPr lang="fr-FR"/>
              </a:p>
            </c:txPr>
            <c:showLegendKey val="0"/>
            <c:showVal val="0"/>
            <c:showCatName val="1"/>
            <c:showSerName val="0"/>
            <c:showPercent val="1"/>
            <c:showBubbleSize val="0"/>
            <c:showLeaderLines val="1"/>
            <c:extLst>
              <c:ext xmlns:c15="http://schemas.microsoft.com/office/drawing/2012/chart" uri="{CE6537A1-D6FC-4f65-9D91-7224C49458BB}"/>
            </c:extLst>
          </c:dLbls>
          <c:cat>
            <c:strRef>
              <c:f>Feuil1!$E$9:$E$11</c:f>
              <c:strCache>
                <c:ptCount val="3"/>
                <c:pt idx="0">
                  <c:v>Touristes</c:v>
                </c:pt>
                <c:pt idx="1">
                  <c:v>Résidents principaux</c:v>
                </c:pt>
                <c:pt idx="2">
                  <c:v>Résidents secondaires</c:v>
                </c:pt>
              </c:strCache>
            </c:strRef>
          </c:cat>
          <c:val>
            <c:numRef>
              <c:f>Feuil1!$F$9:$F$11</c:f>
              <c:numCache>
                <c:formatCode>0%</c:formatCode>
                <c:ptCount val="3"/>
                <c:pt idx="0">
                  <c:v>0.455958549222798</c:v>
                </c:pt>
                <c:pt idx="1">
                  <c:v>1.0</c:v>
                </c:pt>
                <c:pt idx="2">
                  <c:v>1.098445595854922</c:v>
                </c:pt>
              </c:numCache>
            </c:numRef>
          </c:val>
        </c:ser>
        <c:dLbls>
          <c:showLegendKey val="0"/>
          <c:showVal val="0"/>
          <c:showCatName val="1"/>
          <c:showSerName val="0"/>
          <c:showPercent val="1"/>
          <c:showBubbleSize val="0"/>
          <c:showLeaderLines val="1"/>
        </c:dLbls>
        <c:firstSliceAng val="0"/>
      </c:pieChart>
    </c:plotArea>
    <c:plotVisOnly val="1"/>
    <c:dispBlanksAs val="zero"/>
    <c:showDLblsOverMax val="0"/>
  </c:chart>
  <c:spPr>
    <a:ln>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1"/>
          <c:order val="0"/>
          <c:tx>
            <c:strRef>
              <c:f>Feuil1!$I$7</c:f>
              <c:strCache>
                <c:ptCount val="1"/>
                <c:pt idx="0">
                  <c:v>Échantillon des résidents principaux (n=193)</c:v>
                </c:pt>
              </c:strCache>
            </c:strRef>
          </c:tx>
          <c:invertIfNegative val="0"/>
          <c:dLbls>
            <c:spPr>
              <a:noFill/>
              <a:ln>
                <a:noFill/>
              </a:ln>
              <a:effectLst/>
            </c:spPr>
            <c:txPr>
              <a:bodyPr/>
              <a:lstStyle/>
              <a:p>
                <a:pPr>
                  <a:defRPr sz="1400"/>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Feuil1!$H$8:$H$13</c:f>
              <c:strCache>
                <c:ptCount val="6"/>
                <c:pt idx="0">
                  <c:v>0 à 14 ans</c:v>
                </c:pt>
                <c:pt idx="1">
                  <c:v>15 à 29 ans</c:v>
                </c:pt>
                <c:pt idx="2">
                  <c:v>30 à 44 ans</c:v>
                </c:pt>
                <c:pt idx="3">
                  <c:v>45 à 59 ans</c:v>
                </c:pt>
                <c:pt idx="4">
                  <c:v>60 à 74 ans</c:v>
                </c:pt>
                <c:pt idx="5">
                  <c:v>75 ans ou plus</c:v>
                </c:pt>
              </c:strCache>
            </c:strRef>
          </c:cat>
          <c:val>
            <c:numRef>
              <c:f>Feuil1!$I$8:$I$13</c:f>
              <c:numCache>
                <c:formatCode>0%</c:formatCode>
                <c:ptCount val="6"/>
                <c:pt idx="0">
                  <c:v>0.0</c:v>
                </c:pt>
                <c:pt idx="1">
                  <c:v>0.00518134715025909</c:v>
                </c:pt>
                <c:pt idx="2">
                  <c:v>0.0777202072538864</c:v>
                </c:pt>
                <c:pt idx="3">
                  <c:v>0.170984455958549</c:v>
                </c:pt>
                <c:pt idx="4">
                  <c:v>0.554404145077717</c:v>
                </c:pt>
                <c:pt idx="5">
                  <c:v>0.186528497409327</c:v>
                </c:pt>
              </c:numCache>
            </c:numRef>
          </c:val>
        </c:ser>
        <c:ser>
          <c:idx val="0"/>
          <c:order val="1"/>
          <c:tx>
            <c:strRef>
              <c:f>Feuil1!$J$7</c:f>
              <c:strCache>
                <c:ptCount val="1"/>
                <c:pt idx="0">
                  <c:v>Population totale (n=4030)</c:v>
                </c:pt>
              </c:strCache>
            </c:strRef>
          </c:tx>
          <c:invertIfNegative val="0"/>
          <c:dLbls>
            <c:spPr>
              <a:noFill/>
              <a:ln>
                <a:noFill/>
              </a:ln>
              <a:effectLst/>
            </c:spPr>
            <c:txPr>
              <a:bodyPr/>
              <a:lstStyle/>
              <a:p>
                <a:pPr>
                  <a:defRPr sz="1400"/>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Feuil1!$H$8:$H$13</c:f>
              <c:strCache>
                <c:ptCount val="6"/>
                <c:pt idx="0">
                  <c:v>0 à 14 ans</c:v>
                </c:pt>
                <c:pt idx="1">
                  <c:v>15 à 29 ans</c:v>
                </c:pt>
                <c:pt idx="2">
                  <c:v>30 à 44 ans</c:v>
                </c:pt>
                <c:pt idx="3">
                  <c:v>45 à 59 ans</c:v>
                </c:pt>
                <c:pt idx="4">
                  <c:v>60 à 74 ans</c:v>
                </c:pt>
                <c:pt idx="5">
                  <c:v>75 ans ou plus</c:v>
                </c:pt>
              </c:strCache>
            </c:strRef>
          </c:cat>
          <c:val>
            <c:numRef>
              <c:f>Feuil1!$J$8:$J$13</c:f>
              <c:numCache>
                <c:formatCode>0%</c:formatCode>
                <c:ptCount val="6"/>
                <c:pt idx="0">
                  <c:v>0.109181141439206</c:v>
                </c:pt>
                <c:pt idx="1">
                  <c:v>0.0918114143920597</c:v>
                </c:pt>
                <c:pt idx="2">
                  <c:v>0.159801488833748</c:v>
                </c:pt>
                <c:pt idx="3">
                  <c:v>0.214143920595534</c:v>
                </c:pt>
                <c:pt idx="4">
                  <c:v>0.302977667493798</c:v>
                </c:pt>
                <c:pt idx="5">
                  <c:v>0.122084367245658</c:v>
                </c:pt>
              </c:numCache>
            </c:numRef>
          </c:val>
        </c:ser>
        <c:dLbls>
          <c:showLegendKey val="0"/>
          <c:showVal val="1"/>
          <c:showCatName val="0"/>
          <c:showSerName val="0"/>
          <c:showPercent val="0"/>
          <c:showBubbleSize val="0"/>
        </c:dLbls>
        <c:gapWidth val="150"/>
        <c:overlap val="-25"/>
        <c:axId val="-2097236600"/>
        <c:axId val="-2097822344"/>
      </c:barChart>
      <c:catAx>
        <c:axId val="-2097236600"/>
        <c:scaling>
          <c:orientation val="minMax"/>
        </c:scaling>
        <c:delete val="0"/>
        <c:axPos val="b"/>
        <c:numFmt formatCode="General" sourceLinked="0"/>
        <c:majorTickMark val="none"/>
        <c:minorTickMark val="none"/>
        <c:tickLblPos val="nextTo"/>
        <c:txPr>
          <a:bodyPr/>
          <a:lstStyle/>
          <a:p>
            <a:pPr>
              <a:defRPr sz="1600"/>
            </a:pPr>
            <a:endParaRPr lang="fr-FR"/>
          </a:p>
        </c:txPr>
        <c:crossAx val="-2097822344"/>
        <c:crosses val="autoZero"/>
        <c:auto val="1"/>
        <c:lblAlgn val="ctr"/>
        <c:lblOffset val="100"/>
        <c:noMultiLvlLbl val="0"/>
      </c:catAx>
      <c:valAx>
        <c:axId val="-2097822344"/>
        <c:scaling>
          <c:orientation val="minMax"/>
        </c:scaling>
        <c:delete val="1"/>
        <c:axPos val="l"/>
        <c:numFmt formatCode="0%" sourceLinked="1"/>
        <c:majorTickMark val="out"/>
        <c:minorTickMark val="none"/>
        <c:tickLblPos val="none"/>
        <c:crossAx val="-2097236600"/>
        <c:crosses val="autoZero"/>
        <c:crossBetween val="between"/>
      </c:valAx>
    </c:plotArea>
    <c:legend>
      <c:legendPos val="t"/>
      <c:overlay val="0"/>
      <c:txPr>
        <a:bodyPr/>
        <a:lstStyle/>
        <a:p>
          <a:pPr>
            <a:defRPr sz="1600"/>
          </a:pPr>
          <a:endParaRPr lang="fr-FR"/>
        </a:p>
      </c:txPr>
    </c:legend>
    <c:plotVisOnly val="1"/>
    <c:dispBlanksAs val="gap"/>
    <c:showDLblsOverMax val="0"/>
  </c:chart>
  <c:spPr>
    <a:ln>
      <a:noFill/>
    </a:ln>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tri_croise!$N$71</c:f>
              <c:strCache>
                <c:ptCount val="1"/>
                <c:pt idx="0">
                  <c:v>18-29</c:v>
                </c:pt>
              </c:strCache>
            </c:strRef>
          </c:tx>
          <c:spPr>
            <a:solidFill>
              <a:schemeClr val="bg1">
                <a:lumMod val="75000"/>
              </a:schemeClr>
            </a:solidFill>
          </c:spPr>
          <c:invertIfNegative val="0"/>
          <c:dLbls>
            <c:spPr>
              <a:noFill/>
              <a:ln>
                <a:noFill/>
              </a:ln>
              <a:effectLst/>
            </c:spPr>
            <c:txPr>
              <a:bodyPr/>
              <a:lstStyle/>
              <a:p>
                <a:pPr>
                  <a:defRPr sz="1400"/>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tri_croise!$O$70:$Q$70</c:f>
              <c:strCache>
                <c:ptCount val="3"/>
                <c:pt idx="0">
                  <c:v>Résidents principaux (n=193)</c:v>
                </c:pt>
                <c:pt idx="1">
                  <c:v>Résidents secondaires (n=212)</c:v>
                </c:pt>
                <c:pt idx="2">
                  <c:v>Touristes (n=88)</c:v>
                </c:pt>
              </c:strCache>
            </c:strRef>
          </c:cat>
          <c:val>
            <c:numRef>
              <c:f>tri_croise!$O$71:$Q$71</c:f>
              <c:numCache>
                <c:formatCode>0%</c:formatCode>
                <c:ptCount val="3"/>
                <c:pt idx="0">
                  <c:v>0.00518134715025909</c:v>
                </c:pt>
                <c:pt idx="1">
                  <c:v>0.0188679245283019</c:v>
                </c:pt>
                <c:pt idx="2">
                  <c:v>0.125</c:v>
                </c:pt>
              </c:numCache>
            </c:numRef>
          </c:val>
        </c:ser>
        <c:ser>
          <c:idx val="1"/>
          <c:order val="1"/>
          <c:tx>
            <c:strRef>
              <c:f>tri_croise!$N$72</c:f>
              <c:strCache>
                <c:ptCount val="1"/>
                <c:pt idx="0">
                  <c:v>30-44</c:v>
                </c:pt>
              </c:strCache>
            </c:strRef>
          </c:tx>
          <c:spPr>
            <a:solidFill>
              <a:schemeClr val="bg1">
                <a:lumMod val="65000"/>
              </a:schemeClr>
            </a:solidFill>
          </c:spPr>
          <c:invertIfNegative val="0"/>
          <c:dLbls>
            <c:spPr>
              <a:noFill/>
              <a:ln>
                <a:noFill/>
              </a:ln>
              <a:effectLst/>
            </c:spPr>
            <c:txPr>
              <a:bodyPr/>
              <a:lstStyle/>
              <a:p>
                <a:pPr>
                  <a:defRPr sz="1400"/>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tri_croise!$O$70:$Q$70</c:f>
              <c:strCache>
                <c:ptCount val="3"/>
                <c:pt idx="0">
                  <c:v>Résidents principaux (n=193)</c:v>
                </c:pt>
                <c:pt idx="1">
                  <c:v>Résidents secondaires (n=212)</c:v>
                </c:pt>
                <c:pt idx="2">
                  <c:v>Touristes (n=88)</c:v>
                </c:pt>
              </c:strCache>
            </c:strRef>
          </c:cat>
          <c:val>
            <c:numRef>
              <c:f>tri_croise!$O$72:$Q$72</c:f>
              <c:numCache>
                <c:formatCode>0%</c:formatCode>
                <c:ptCount val="3"/>
                <c:pt idx="0">
                  <c:v>0.0777202072538864</c:v>
                </c:pt>
                <c:pt idx="1">
                  <c:v>0.037735849056604</c:v>
                </c:pt>
                <c:pt idx="2">
                  <c:v>0.170454545454545</c:v>
                </c:pt>
              </c:numCache>
            </c:numRef>
          </c:val>
        </c:ser>
        <c:ser>
          <c:idx val="2"/>
          <c:order val="2"/>
          <c:tx>
            <c:strRef>
              <c:f>tri_croise!$N$73</c:f>
              <c:strCache>
                <c:ptCount val="1"/>
                <c:pt idx="0">
                  <c:v>45-59</c:v>
                </c:pt>
              </c:strCache>
            </c:strRef>
          </c:tx>
          <c:spPr>
            <a:solidFill>
              <a:schemeClr val="bg1">
                <a:lumMod val="50000"/>
              </a:schemeClr>
            </a:solidFill>
          </c:spPr>
          <c:invertIfNegative val="0"/>
          <c:dLbls>
            <c:spPr>
              <a:noFill/>
              <a:ln>
                <a:noFill/>
              </a:ln>
              <a:effectLst/>
            </c:spPr>
            <c:txPr>
              <a:bodyPr/>
              <a:lstStyle/>
              <a:p>
                <a:pPr>
                  <a:defRPr sz="1400"/>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tri_croise!$O$70:$Q$70</c:f>
              <c:strCache>
                <c:ptCount val="3"/>
                <c:pt idx="0">
                  <c:v>Résidents principaux (n=193)</c:v>
                </c:pt>
                <c:pt idx="1">
                  <c:v>Résidents secondaires (n=212)</c:v>
                </c:pt>
                <c:pt idx="2">
                  <c:v>Touristes (n=88)</c:v>
                </c:pt>
              </c:strCache>
            </c:strRef>
          </c:cat>
          <c:val>
            <c:numRef>
              <c:f>tri_croise!$O$73:$Q$73</c:f>
              <c:numCache>
                <c:formatCode>0%</c:formatCode>
                <c:ptCount val="3"/>
                <c:pt idx="0">
                  <c:v>0.170984455958549</c:v>
                </c:pt>
                <c:pt idx="1">
                  <c:v>0.179245283018869</c:v>
                </c:pt>
                <c:pt idx="2">
                  <c:v>0.215909090909092</c:v>
                </c:pt>
              </c:numCache>
            </c:numRef>
          </c:val>
        </c:ser>
        <c:ser>
          <c:idx val="3"/>
          <c:order val="3"/>
          <c:tx>
            <c:strRef>
              <c:f>tri_croise!$N$74</c:f>
              <c:strCache>
                <c:ptCount val="1"/>
                <c:pt idx="0">
                  <c:v>60-74</c:v>
                </c:pt>
              </c:strCache>
            </c:strRef>
          </c:tx>
          <c:spPr>
            <a:solidFill>
              <a:schemeClr val="tx1">
                <a:lumMod val="65000"/>
                <a:lumOff val="35000"/>
              </a:schemeClr>
            </a:solidFill>
          </c:spPr>
          <c:invertIfNegative val="0"/>
          <c:dLbls>
            <c:spPr>
              <a:noFill/>
              <a:ln>
                <a:noFill/>
              </a:ln>
              <a:effectLst/>
            </c:spPr>
            <c:txPr>
              <a:bodyPr/>
              <a:lstStyle/>
              <a:p>
                <a:pPr>
                  <a:defRPr sz="1400"/>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tri_croise!$O$70:$Q$70</c:f>
              <c:strCache>
                <c:ptCount val="3"/>
                <c:pt idx="0">
                  <c:v>Résidents principaux (n=193)</c:v>
                </c:pt>
                <c:pt idx="1">
                  <c:v>Résidents secondaires (n=212)</c:v>
                </c:pt>
                <c:pt idx="2">
                  <c:v>Touristes (n=88)</c:v>
                </c:pt>
              </c:strCache>
            </c:strRef>
          </c:cat>
          <c:val>
            <c:numRef>
              <c:f>tri_croise!$O$74:$Q$74</c:f>
              <c:numCache>
                <c:formatCode>0%</c:formatCode>
                <c:ptCount val="3"/>
                <c:pt idx="0">
                  <c:v>0.554404145077717</c:v>
                </c:pt>
                <c:pt idx="1">
                  <c:v>0.599056603773585</c:v>
                </c:pt>
                <c:pt idx="2">
                  <c:v>0.465909090909091</c:v>
                </c:pt>
              </c:numCache>
            </c:numRef>
          </c:val>
        </c:ser>
        <c:ser>
          <c:idx val="4"/>
          <c:order val="4"/>
          <c:tx>
            <c:strRef>
              <c:f>tri_croise!$N$75</c:f>
              <c:strCache>
                <c:ptCount val="1"/>
                <c:pt idx="0">
                  <c:v>75 ou plus</c:v>
                </c:pt>
              </c:strCache>
            </c:strRef>
          </c:tx>
          <c:spPr>
            <a:solidFill>
              <a:schemeClr val="tx1">
                <a:lumMod val="85000"/>
                <a:lumOff val="15000"/>
              </a:schemeClr>
            </a:solidFill>
          </c:spPr>
          <c:invertIfNegative val="0"/>
          <c:dLbls>
            <c:spPr>
              <a:noFill/>
              <a:ln>
                <a:noFill/>
              </a:ln>
              <a:effectLst/>
            </c:spPr>
            <c:txPr>
              <a:bodyPr/>
              <a:lstStyle/>
              <a:p>
                <a:pPr>
                  <a:defRPr sz="1400"/>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tri_croise!$O$70:$Q$70</c:f>
              <c:strCache>
                <c:ptCount val="3"/>
                <c:pt idx="0">
                  <c:v>Résidents principaux (n=193)</c:v>
                </c:pt>
                <c:pt idx="1">
                  <c:v>Résidents secondaires (n=212)</c:v>
                </c:pt>
                <c:pt idx="2">
                  <c:v>Touristes (n=88)</c:v>
                </c:pt>
              </c:strCache>
            </c:strRef>
          </c:cat>
          <c:val>
            <c:numRef>
              <c:f>tri_croise!$O$75:$Q$75</c:f>
              <c:numCache>
                <c:formatCode>0%</c:formatCode>
                <c:ptCount val="3"/>
                <c:pt idx="0">
                  <c:v>0.191709844559585</c:v>
                </c:pt>
                <c:pt idx="1">
                  <c:v>0.165094339622642</c:v>
                </c:pt>
                <c:pt idx="2">
                  <c:v>0.0227272727272728</c:v>
                </c:pt>
              </c:numCache>
            </c:numRef>
          </c:val>
        </c:ser>
        <c:dLbls>
          <c:showLegendKey val="0"/>
          <c:showVal val="1"/>
          <c:showCatName val="0"/>
          <c:showSerName val="0"/>
          <c:showPercent val="0"/>
          <c:showBubbleSize val="0"/>
        </c:dLbls>
        <c:gapWidth val="150"/>
        <c:overlap val="-25"/>
        <c:axId val="2053284360"/>
        <c:axId val="-2078666904"/>
      </c:barChart>
      <c:catAx>
        <c:axId val="2053284360"/>
        <c:scaling>
          <c:orientation val="minMax"/>
        </c:scaling>
        <c:delete val="0"/>
        <c:axPos val="b"/>
        <c:numFmt formatCode="General" sourceLinked="0"/>
        <c:majorTickMark val="none"/>
        <c:minorTickMark val="none"/>
        <c:tickLblPos val="nextTo"/>
        <c:txPr>
          <a:bodyPr/>
          <a:lstStyle/>
          <a:p>
            <a:pPr>
              <a:defRPr sz="1600"/>
            </a:pPr>
            <a:endParaRPr lang="fr-FR"/>
          </a:p>
        </c:txPr>
        <c:crossAx val="-2078666904"/>
        <c:crosses val="autoZero"/>
        <c:auto val="1"/>
        <c:lblAlgn val="ctr"/>
        <c:lblOffset val="100"/>
        <c:noMultiLvlLbl val="0"/>
      </c:catAx>
      <c:valAx>
        <c:axId val="-2078666904"/>
        <c:scaling>
          <c:orientation val="minMax"/>
        </c:scaling>
        <c:delete val="1"/>
        <c:axPos val="l"/>
        <c:numFmt formatCode="0%" sourceLinked="1"/>
        <c:majorTickMark val="none"/>
        <c:minorTickMark val="none"/>
        <c:tickLblPos val="none"/>
        <c:crossAx val="2053284360"/>
        <c:crosses val="autoZero"/>
        <c:crossBetween val="between"/>
      </c:valAx>
    </c:plotArea>
    <c:legend>
      <c:legendPos val="t"/>
      <c:overlay val="0"/>
      <c:txPr>
        <a:bodyPr/>
        <a:lstStyle/>
        <a:p>
          <a:pPr>
            <a:defRPr sz="1600"/>
          </a:pPr>
          <a:endParaRPr lang="fr-FR"/>
        </a:p>
      </c:txPr>
    </c:legend>
    <c:plotVisOnly val="1"/>
    <c:dispBlanksAs val="gap"/>
    <c:showDLblsOverMax val="0"/>
  </c:chart>
  <c:spPr>
    <a:ln>
      <a:noFill/>
    </a:ln>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tri_croise!$N$71</c:f>
              <c:strCache>
                <c:ptCount val="1"/>
                <c:pt idx="0">
                  <c:v>18-29</c:v>
                </c:pt>
              </c:strCache>
            </c:strRef>
          </c:tx>
          <c:spPr>
            <a:solidFill>
              <a:schemeClr val="bg1">
                <a:lumMod val="75000"/>
              </a:schemeClr>
            </a:solidFill>
          </c:spPr>
          <c:invertIfNegative val="0"/>
          <c:dLbls>
            <c:spPr>
              <a:noFill/>
              <a:ln>
                <a:noFill/>
              </a:ln>
              <a:effectLst/>
            </c:spPr>
            <c:txPr>
              <a:bodyPr/>
              <a:lstStyle/>
              <a:p>
                <a:pPr>
                  <a:defRPr sz="1400"/>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tri_croise!$O$70:$Q$70</c:f>
              <c:strCache>
                <c:ptCount val="3"/>
                <c:pt idx="0">
                  <c:v>Résidents principaux (n=193)</c:v>
                </c:pt>
                <c:pt idx="1">
                  <c:v>Résidents secondaires (n=212)</c:v>
                </c:pt>
                <c:pt idx="2">
                  <c:v>Touristes (n=88)</c:v>
                </c:pt>
              </c:strCache>
            </c:strRef>
          </c:cat>
          <c:val>
            <c:numRef>
              <c:f>tri_croise!$O$71:$Q$71</c:f>
              <c:numCache>
                <c:formatCode>0%</c:formatCode>
                <c:ptCount val="3"/>
                <c:pt idx="0">
                  <c:v>0.0051813471502591</c:v>
                </c:pt>
                <c:pt idx="1">
                  <c:v>0.0188679245283019</c:v>
                </c:pt>
                <c:pt idx="2">
                  <c:v>0.125</c:v>
                </c:pt>
              </c:numCache>
            </c:numRef>
          </c:val>
        </c:ser>
        <c:ser>
          <c:idx val="1"/>
          <c:order val="1"/>
          <c:tx>
            <c:strRef>
              <c:f>tri_croise!$N$72</c:f>
              <c:strCache>
                <c:ptCount val="1"/>
                <c:pt idx="0">
                  <c:v>30-44</c:v>
                </c:pt>
              </c:strCache>
            </c:strRef>
          </c:tx>
          <c:spPr>
            <a:solidFill>
              <a:schemeClr val="bg1">
                <a:lumMod val="65000"/>
              </a:schemeClr>
            </a:solidFill>
          </c:spPr>
          <c:invertIfNegative val="0"/>
          <c:dLbls>
            <c:spPr>
              <a:noFill/>
              <a:ln>
                <a:noFill/>
              </a:ln>
              <a:effectLst/>
            </c:spPr>
            <c:txPr>
              <a:bodyPr/>
              <a:lstStyle/>
              <a:p>
                <a:pPr>
                  <a:defRPr sz="1400"/>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tri_croise!$O$70:$Q$70</c:f>
              <c:strCache>
                <c:ptCount val="3"/>
                <c:pt idx="0">
                  <c:v>Résidents principaux (n=193)</c:v>
                </c:pt>
                <c:pt idx="1">
                  <c:v>Résidents secondaires (n=212)</c:v>
                </c:pt>
                <c:pt idx="2">
                  <c:v>Touristes (n=88)</c:v>
                </c:pt>
              </c:strCache>
            </c:strRef>
          </c:cat>
          <c:val>
            <c:numRef>
              <c:f>tri_croise!$O$72:$Q$72</c:f>
              <c:numCache>
                <c:formatCode>0%</c:formatCode>
                <c:ptCount val="3"/>
                <c:pt idx="0">
                  <c:v>0.0777202072538864</c:v>
                </c:pt>
                <c:pt idx="1">
                  <c:v>0.037735849056604</c:v>
                </c:pt>
                <c:pt idx="2">
                  <c:v>0.170454545454545</c:v>
                </c:pt>
              </c:numCache>
            </c:numRef>
          </c:val>
        </c:ser>
        <c:ser>
          <c:idx val="2"/>
          <c:order val="2"/>
          <c:tx>
            <c:strRef>
              <c:f>tri_croise!$N$73</c:f>
              <c:strCache>
                <c:ptCount val="1"/>
                <c:pt idx="0">
                  <c:v>45-59</c:v>
                </c:pt>
              </c:strCache>
            </c:strRef>
          </c:tx>
          <c:spPr>
            <a:solidFill>
              <a:schemeClr val="bg1">
                <a:lumMod val="50000"/>
              </a:schemeClr>
            </a:solidFill>
          </c:spPr>
          <c:invertIfNegative val="0"/>
          <c:dLbls>
            <c:spPr>
              <a:noFill/>
              <a:ln>
                <a:noFill/>
              </a:ln>
              <a:effectLst/>
            </c:spPr>
            <c:txPr>
              <a:bodyPr/>
              <a:lstStyle/>
              <a:p>
                <a:pPr>
                  <a:defRPr sz="1400"/>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tri_croise!$O$70:$Q$70</c:f>
              <c:strCache>
                <c:ptCount val="3"/>
                <c:pt idx="0">
                  <c:v>Résidents principaux (n=193)</c:v>
                </c:pt>
                <c:pt idx="1">
                  <c:v>Résidents secondaires (n=212)</c:v>
                </c:pt>
                <c:pt idx="2">
                  <c:v>Touristes (n=88)</c:v>
                </c:pt>
              </c:strCache>
            </c:strRef>
          </c:cat>
          <c:val>
            <c:numRef>
              <c:f>tri_croise!$O$73:$Q$73</c:f>
              <c:numCache>
                <c:formatCode>0%</c:formatCode>
                <c:ptCount val="3"/>
                <c:pt idx="0">
                  <c:v>0.170984455958549</c:v>
                </c:pt>
                <c:pt idx="1">
                  <c:v>0.179245283018869</c:v>
                </c:pt>
                <c:pt idx="2">
                  <c:v>0.215909090909092</c:v>
                </c:pt>
              </c:numCache>
            </c:numRef>
          </c:val>
        </c:ser>
        <c:ser>
          <c:idx val="3"/>
          <c:order val="3"/>
          <c:tx>
            <c:strRef>
              <c:f>tri_croise!$N$74</c:f>
              <c:strCache>
                <c:ptCount val="1"/>
                <c:pt idx="0">
                  <c:v>60-74</c:v>
                </c:pt>
              </c:strCache>
            </c:strRef>
          </c:tx>
          <c:spPr>
            <a:solidFill>
              <a:schemeClr val="tx1">
                <a:lumMod val="65000"/>
                <a:lumOff val="35000"/>
              </a:schemeClr>
            </a:solidFill>
          </c:spPr>
          <c:invertIfNegative val="0"/>
          <c:dLbls>
            <c:spPr>
              <a:noFill/>
              <a:ln>
                <a:noFill/>
              </a:ln>
              <a:effectLst/>
            </c:spPr>
            <c:txPr>
              <a:bodyPr/>
              <a:lstStyle/>
              <a:p>
                <a:pPr>
                  <a:defRPr sz="1400"/>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tri_croise!$O$70:$Q$70</c:f>
              <c:strCache>
                <c:ptCount val="3"/>
                <c:pt idx="0">
                  <c:v>Résidents principaux (n=193)</c:v>
                </c:pt>
                <c:pt idx="1">
                  <c:v>Résidents secondaires (n=212)</c:v>
                </c:pt>
                <c:pt idx="2">
                  <c:v>Touristes (n=88)</c:v>
                </c:pt>
              </c:strCache>
            </c:strRef>
          </c:cat>
          <c:val>
            <c:numRef>
              <c:f>tri_croise!$O$74:$Q$74</c:f>
              <c:numCache>
                <c:formatCode>0%</c:formatCode>
                <c:ptCount val="3"/>
                <c:pt idx="0">
                  <c:v>0.554404145077717</c:v>
                </c:pt>
                <c:pt idx="1">
                  <c:v>0.599056603773585</c:v>
                </c:pt>
                <c:pt idx="2">
                  <c:v>0.465909090909091</c:v>
                </c:pt>
              </c:numCache>
            </c:numRef>
          </c:val>
        </c:ser>
        <c:ser>
          <c:idx val="4"/>
          <c:order val="4"/>
          <c:tx>
            <c:strRef>
              <c:f>tri_croise!$N$75</c:f>
              <c:strCache>
                <c:ptCount val="1"/>
                <c:pt idx="0">
                  <c:v>75 ou plus</c:v>
                </c:pt>
              </c:strCache>
            </c:strRef>
          </c:tx>
          <c:spPr>
            <a:solidFill>
              <a:schemeClr val="tx1">
                <a:lumMod val="85000"/>
                <a:lumOff val="15000"/>
              </a:schemeClr>
            </a:solidFill>
          </c:spPr>
          <c:invertIfNegative val="0"/>
          <c:dLbls>
            <c:spPr>
              <a:noFill/>
              <a:ln>
                <a:noFill/>
              </a:ln>
              <a:effectLst/>
            </c:spPr>
            <c:txPr>
              <a:bodyPr/>
              <a:lstStyle/>
              <a:p>
                <a:pPr>
                  <a:defRPr sz="1400"/>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tri_croise!$O$70:$Q$70</c:f>
              <c:strCache>
                <c:ptCount val="3"/>
                <c:pt idx="0">
                  <c:v>Résidents principaux (n=193)</c:v>
                </c:pt>
                <c:pt idx="1">
                  <c:v>Résidents secondaires (n=212)</c:v>
                </c:pt>
                <c:pt idx="2">
                  <c:v>Touristes (n=88)</c:v>
                </c:pt>
              </c:strCache>
            </c:strRef>
          </c:cat>
          <c:val>
            <c:numRef>
              <c:f>tri_croise!$O$75:$Q$75</c:f>
              <c:numCache>
                <c:formatCode>0%</c:formatCode>
                <c:ptCount val="3"/>
                <c:pt idx="0">
                  <c:v>0.191709844559585</c:v>
                </c:pt>
                <c:pt idx="1">
                  <c:v>0.165094339622642</c:v>
                </c:pt>
                <c:pt idx="2">
                  <c:v>0.0227272727272729</c:v>
                </c:pt>
              </c:numCache>
            </c:numRef>
          </c:val>
        </c:ser>
        <c:dLbls>
          <c:showLegendKey val="0"/>
          <c:showVal val="1"/>
          <c:showCatName val="0"/>
          <c:showSerName val="0"/>
          <c:showPercent val="0"/>
          <c:showBubbleSize val="0"/>
        </c:dLbls>
        <c:gapWidth val="150"/>
        <c:overlap val="-25"/>
        <c:axId val="-2118186136"/>
        <c:axId val="-2118186936"/>
      </c:barChart>
      <c:catAx>
        <c:axId val="-2118186136"/>
        <c:scaling>
          <c:orientation val="minMax"/>
        </c:scaling>
        <c:delete val="0"/>
        <c:axPos val="b"/>
        <c:numFmt formatCode="General" sourceLinked="0"/>
        <c:majorTickMark val="none"/>
        <c:minorTickMark val="none"/>
        <c:tickLblPos val="nextTo"/>
        <c:txPr>
          <a:bodyPr/>
          <a:lstStyle/>
          <a:p>
            <a:pPr>
              <a:defRPr sz="1600"/>
            </a:pPr>
            <a:endParaRPr lang="fr-FR"/>
          </a:p>
        </c:txPr>
        <c:crossAx val="-2118186936"/>
        <c:crosses val="autoZero"/>
        <c:auto val="1"/>
        <c:lblAlgn val="ctr"/>
        <c:lblOffset val="100"/>
        <c:noMultiLvlLbl val="0"/>
      </c:catAx>
      <c:valAx>
        <c:axId val="-2118186936"/>
        <c:scaling>
          <c:orientation val="minMax"/>
        </c:scaling>
        <c:delete val="1"/>
        <c:axPos val="l"/>
        <c:numFmt formatCode="0%" sourceLinked="1"/>
        <c:majorTickMark val="none"/>
        <c:minorTickMark val="none"/>
        <c:tickLblPos val="none"/>
        <c:crossAx val="-2118186136"/>
        <c:crosses val="autoZero"/>
        <c:crossBetween val="between"/>
      </c:valAx>
    </c:plotArea>
    <c:legend>
      <c:legendPos val="t"/>
      <c:overlay val="0"/>
      <c:txPr>
        <a:bodyPr/>
        <a:lstStyle/>
        <a:p>
          <a:pPr>
            <a:defRPr sz="1600"/>
          </a:pPr>
          <a:endParaRPr lang="fr-FR"/>
        </a:p>
      </c:txPr>
    </c:legend>
    <c:plotVisOnly val="1"/>
    <c:dispBlanksAs val="gap"/>
    <c:showDLblsOverMax val="0"/>
  </c:chart>
  <c:spPr>
    <a:ln>
      <a:noFill/>
    </a:ln>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0342679127725858"/>
          <c:y val="0.211839507215956"/>
          <c:w val="0.931464174454829"/>
          <c:h val="0.685268500873903"/>
        </c:manualLayout>
      </c:layout>
      <c:barChart>
        <c:barDir val="col"/>
        <c:grouping val="stacked"/>
        <c:varyColors val="0"/>
        <c:ser>
          <c:idx val="0"/>
          <c:order val="0"/>
          <c:tx>
            <c:strRef>
              <c:f>profil_expo_SM!$A$17</c:f>
              <c:strCache>
                <c:ptCount val="1"/>
                <c:pt idx="0">
                  <c:v>Oui, et ce risque est élevé</c:v>
                </c:pt>
              </c:strCache>
            </c:strRef>
          </c:tx>
          <c:spPr>
            <a:solidFill>
              <a:schemeClr val="tx1">
                <a:lumMod val="85000"/>
                <a:lumOff val="15000"/>
              </a:schemeClr>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profil_expo_SM!$B$16:$D$16</c:f>
              <c:strCache>
                <c:ptCount val="3"/>
                <c:pt idx="0">
                  <c:v>Résidents principaux</c:v>
                </c:pt>
                <c:pt idx="1">
                  <c:v>Résidents secondaires</c:v>
                </c:pt>
                <c:pt idx="2">
                  <c:v>Touristes</c:v>
                </c:pt>
              </c:strCache>
            </c:strRef>
          </c:cat>
          <c:val>
            <c:numRef>
              <c:f>profil_expo_SM!$B$17:$D$17</c:f>
              <c:numCache>
                <c:formatCode>0%</c:formatCode>
                <c:ptCount val="3"/>
                <c:pt idx="0">
                  <c:v>0.104</c:v>
                </c:pt>
                <c:pt idx="1">
                  <c:v>0.142</c:v>
                </c:pt>
                <c:pt idx="2">
                  <c:v>0.148</c:v>
                </c:pt>
              </c:numCache>
            </c:numRef>
          </c:val>
        </c:ser>
        <c:ser>
          <c:idx val="1"/>
          <c:order val="1"/>
          <c:tx>
            <c:strRef>
              <c:f>profil_expo_SM!$A$18</c:f>
              <c:strCache>
                <c:ptCount val="1"/>
                <c:pt idx="0">
                  <c:v>Oui, mais ce risque est faible</c:v>
                </c:pt>
              </c:strCache>
            </c:strRef>
          </c:tx>
          <c:spPr>
            <a:solidFill>
              <a:schemeClr val="tx1">
                <a:lumMod val="65000"/>
                <a:lumOff val="35000"/>
              </a:schemeClr>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profil_expo_SM!$B$16:$D$16</c:f>
              <c:strCache>
                <c:ptCount val="3"/>
                <c:pt idx="0">
                  <c:v>Résidents principaux</c:v>
                </c:pt>
                <c:pt idx="1">
                  <c:v>Résidents secondaires</c:v>
                </c:pt>
                <c:pt idx="2">
                  <c:v>Touristes</c:v>
                </c:pt>
              </c:strCache>
            </c:strRef>
          </c:cat>
          <c:val>
            <c:numRef>
              <c:f>profil_expo_SM!$B$18:$D$18</c:f>
              <c:numCache>
                <c:formatCode>0%</c:formatCode>
                <c:ptCount val="3"/>
                <c:pt idx="0">
                  <c:v>0.435000000000001</c:v>
                </c:pt>
                <c:pt idx="1">
                  <c:v>0.429</c:v>
                </c:pt>
                <c:pt idx="2">
                  <c:v>0.239</c:v>
                </c:pt>
              </c:numCache>
            </c:numRef>
          </c:val>
        </c:ser>
        <c:ser>
          <c:idx val="2"/>
          <c:order val="2"/>
          <c:tx>
            <c:strRef>
              <c:f>profil_expo_SM!$A$19</c:f>
              <c:strCache>
                <c:ptCount val="1"/>
                <c:pt idx="0">
                  <c:v>Non, mais on ne sait jamais</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profil_expo_SM!$B$16:$D$16</c:f>
              <c:strCache>
                <c:ptCount val="3"/>
                <c:pt idx="0">
                  <c:v>Résidents principaux</c:v>
                </c:pt>
                <c:pt idx="1">
                  <c:v>Résidents secondaires</c:v>
                </c:pt>
                <c:pt idx="2">
                  <c:v>Touristes</c:v>
                </c:pt>
              </c:strCache>
            </c:strRef>
          </c:cat>
          <c:val>
            <c:numRef>
              <c:f>profil_expo_SM!$B$19:$D$19</c:f>
              <c:numCache>
                <c:formatCode>0%</c:formatCode>
                <c:ptCount val="3"/>
                <c:pt idx="0">
                  <c:v>0.238</c:v>
                </c:pt>
                <c:pt idx="1">
                  <c:v>0.231</c:v>
                </c:pt>
                <c:pt idx="2">
                  <c:v>0.273</c:v>
                </c:pt>
              </c:numCache>
            </c:numRef>
          </c:val>
        </c:ser>
        <c:ser>
          <c:idx val="3"/>
          <c:order val="3"/>
          <c:tx>
            <c:strRef>
              <c:f>profil_expo_SM!$A$20</c:f>
              <c:strCache>
                <c:ptCount val="1"/>
                <c:pt idx="0">
                  <c:v>Non, il n'y a pas de danger</c:v>
                </c:pt>
              </c:strCache>
            </c:strRef>
          </c:tx>
          <c:spPr>
            <a:solidFill>
              <a:schemeClr val="bg1">
                <a:lumMod val="75000"/>
              </a:schemeClr>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profil_expo_SM!$B$16:$D$16</c:f>
              <c:strCache>
                <c:ptCount val="3"/>
                <c:pt idx="0">
                  <c:v>Résidents principaux</c:v>
                </c:pt>
                <c:pt idx="1">
                  <c:v>Résidents secondaires</c:v>
                </c:pt>
                <c:pt idx="2">
                  <c:v>Touristes</c:v>
                </c:pt>
              </c:strCache>
            </c:strRef>
          </c:cat>
          <c:val>
            <c:numRef>
              <c:f>profil_expo_SM!$B$20:$D$20</c:f>
              <c:numCache>
                <c:formatCode>0%</c:formatCode>
                <c:ptCount val="3"/>
                <c:pt idx="0">
                  <c:v>0.192</c:v>
                </c:pt>
                <c:pt idx="1">
                  <c:v>0.17</c:v>
                </c:pt>
                <c:pt idx="2">
                  <c:v>0.273</c:v>
                </c:pt>
              </c:numCache>
            </c:numRef>
          </c:val>
        </c:ser>
        <c:ser>
          <c:idx val="4"/>
          <c:order val="4"/>
          <c:tx>
            <c:strRef>
              <c:f>profil_expo_SM!$A$21</c:f>
              <c:strCache>
                <c:ptCount val="1"/>
                <c:pt idx="0">
                  <c:v>Je ne sais pas</c:v>
                </c:pt>
              </c:strCache>
            </c:strRef>
          </c:tx>
          <c:spPr>
            <a:solidFill>
              <a:schemeClr val="bg1">
                <a:lumMod val="95000"/>
              </a:schemeClr>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profil_expo_SM!$B$16:$D$16</c:f>
              <c:strCache>
                <c:ptCount val="3"/>
                <c:pt idx="0">
                  <c:v>Résidents principaux</c:v>
                </c:pt>
                <c:pt idx="1">
                  <c:v>Résidents secondaires</c:v>
                </c:pt>
                <c:pt idx="2">
                  <c:v>Touristes</c:v>
                </c:pt>
              </c:strCache>
            </c:strRef>
          </c:cat>
          <c:val>
            <c:numRef>
              <c:f>profil_expo_SM!$B$21:$D$21</c:f>
              <c:numCache>
                <c:formatCode>0%</c:formatCode>
                <c:ptCount val="3"/>
                <c:pt idx="0">
                  <c:v>0.031</c:v>
                </c:pt>
                <c:pt idx="1">
                  <c:v>0.028</c:v>
                </c:pt>
                <c:pt idx="2">
                  <c:v>0.068</c:v>
                </c:pt>
              </c:numCache>
            </c:numRef>
          </c:val>
        </c:ser>
        <c:dLbls>
          <c:showLegendKey val="0"/>
          <c:showVal val="1"/>
          <c:showCatName val="0"/>
          <c:showSerName val="0"/>
          <c:showPercent val="0"/>
          <c:showBubbleSize val="0"/>
        </c:dLbls>
        <c:gapWidth val="95"/>
        <c:overlap val="100"/>
        <c:axId val="2036681400"/>
        <c:axId val="2036684456"/>
      </c:barChart>
      <c:catAx>
        <c:axId val="2036681400"/>
        <c:scaling>
          <c:orientation val="minMax"/>
        </c:scaling>
        <c:delete val="0"/>
        <c:axPos val="b"/>
        <c:numFmt formatCode="General" sourceLinked="0"/>
        <c:majorTickMark val="none"/>
        <c:minorTickMark val="none"/>
        <c:tickLblPos val="nextTo"/>
        <c:crossAx val="2036684456"/>
        <c:crosses val="autoZero"/>
        <c:auto val="1"/>
        <c:lblAlgn val="ctr"/>
        <c:lblOffset val="100"/>
        <c:noMultiLvlLbl val="0"/>
      </c:catAx>
      <c:valAx>
        <c:axId val="2036684456"/>
        <c:scaling>
          <c:orientation val="minMax"/>
        </c:scaling>
        <c:delete val="1"/>
        <c:axPos val="l"/>
        <c:numFmt formatCode="0%" sourceLinked="1"/>
        <c:majorTickMark val="out"/>
        <c:minorTickMark val="none"/>
        <c:tickLblPos val="none"/>
        <c:crossAx val="2036681400"/>
        <c:crosses val="autoZero"/>
        <c:crossBetween val="between"/>
      </c:valAx>
    </c:plotArea>
    <c:legend>
      <c:legendPos val="t"/>
      <c:overlay val="0"/>
    </c:legend>
    <c:plotVisOnly val="1"/>
    <c:dispBlanksAs val="gap"/>
    <c:showDLblsOverMax val="0"/>
  </c:chart>
  <c:spPr>
    <a:ln>
      <a:noFill/>
    </a:ln>
  </c:spPr>
  <c:txPr>
    <a:bodyPr/>
    <a:lstStyle/>
    <a:p>
      <a:pPr>
        <a:defRPr sz="1400"/>
      </a:pPr>
      <a:endParaRPr lang="fr-F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305555555555556"/>
          <c:y val="0.0651986730825317"/>
          <c:w val="0.938888888888891"/>
          <c:h val="0.818821449402159"/>
        </c:manualLayout>
      </c:layout>
      <c:barChart>
        <c:barDir val="col"/>
        <c:grouping val="stacked"/>
        <c:varyColors val="0"/>
        <c:ser>
          <c:idx val="0"/>
          <c:order val="0"/>
          <c:tx>
            <c:strRef>
              <c:f>profil_expo_SM!$A$72</c:f>
              <c:strCache>
                <c:ptCount val="1"/>
                <c:pt idx="0">
                  <c:v>Oui</c:v>
                </c:pt>
              </c:strCache>
            </c:strRef>
          </c:tx>
          <c:spPr>
            <a:solidFill>
              <a:schemeClr val="tx1">
                <a:lumMod val="75000"/>
                <a:lumOff val="25000"/>
              </a:schemeClr>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profil_expo_SM!$B$71:$D$71</c:f>
              <c:strCache>
                <c:ptCount val="3"/>
                <c:pt idx="0">
                  <c:v>Résidents principaux</c:v>
                </c:pt>
                <c:pt idx="1">
                  <c:v>Résidents secondaires</c:v>
                </c:pt>
                <c:pt idx="2">
                  <c:v>Touristes</c:v>
                </c:pt>
              </c:strCache>
            </c:strRef>
          </c:cat>
          <c:val>
            <c:numRef>
              <c:f>profil_expo_SM!$B$72:$D$72</c:f>
              <c:numCache>
                <c:formatCode>0%</c:formatCode>
                <c:ptCount val="3"/>
                <c:pt idx="0">
                  <c:v>0.516</c:v>
                </c:pt>
                <c:pt idx="1">
                  <c:v>0.507</c:v>
                </c:pt>
                <c:pt idx="2">
                  <c:v>0.23</c:v>
                </c:pt>
              </c:numCache>
            </c:numRef>
          </c:val>
        </c:ser>
        <c:ser>
          <c:idx val="1"/>
          <c:order val="1"/>
          <c:tx>
            <c:strRef>
              <c:f>profil_expo_SM!$A$73</c:f>
              <c:strCache>
                <c:ptCount val="1"/>
                <c:pt idx="0">
                  <c:v>Non</c:v>
                </c:pt>
              </c:strCache>
            </c:strRef>
          </c:tx>
          <c:spPr>
            <a:solidFill>
              <a:schemeClr val="bg1">
                <a:lumMod val="50000"/>
              </a:schemeClr>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profil_expo_SM!$B$71:$D$71</c:f>
              <c:strCache>
                <c:ptCount val="3"/>
                <c:pt idx="0">
                  <c:v>Résidents principaux</c:v>
                </c:pt>
                <c:pt idx="1">
                  <c:v>Résidents secondaires</c:v>
                </c:pt>
                <c:pt idx="2">
                  <c:v>Touristes</c:v>
                </c:pt>
              </c:strCache>
            </c:strRef>
          </c:cat>
          <c:val>
            <c:numRef>
              <c:f>profil_expo_SM!$B$73:$D$73</c:f>
              <c:numCache>
                <c:formatCode>0%</c:formatCode>
                <c:ptCount val="3"/>
                <c:pt idx="0">
                  <c:v>0.432</c:v>
                </c:pt>
                <c:pt idx="1">
                  <c:v>0.426</c:v>
                </c:pt>
                <c:pt idx="2">
                  <c:v>0.437000000000001</c:v>
                </c:pt>
              </c:numCache>
            </c:numRef>
          </c:val>
        </c:ser>
        <c:ser>
          <c:idx val="2"/>
          <c:order val="2"/>
          <c:tx>
            <c:strRef>
              <c:f>profil_expo_SM!$A$74</c:f>
              <c:strCache>
                <c:ptCount val="1"/>
                <c:pt idx="0">
                  <c:v>Je ne sais pas</c:v>
                </c:pt>
              </c:strCache>
            </c:strRef>
          </c:tx>
          <c:spPr>
            <a:solidFill>
              <a:schemeClr val="bg1">
                <a:lumMod val="75000"/>
              </a:schemeClr>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profil_expo_SM!$B$71:$D$71</c:f>
              <c:strCache>
                <c:ptCount val="3"/>
                <c:pt idx="0">
                  <c:v>Résidents principaux</c:v>
                </c:pt>
                <c:pt idx="1">
                  <c:v>Résidents secondaires</c:v>
                </c:pt>
                <c:pt idx="2">
                  <c:v>Touristes</c:v>
                </c:pt>
              </c:strCache>
            </c:strRef>
          </c:cat>
          <c:val>
            <c:numRef>
              <c:f>profil_expo_SM!$B$74:$D$74</c:f>
              <c:numCache>
                <c:formatCode>0%</c:formatCode>
                <c:ptCount val="3"/>
                <c:pt idx="0">
                  <c:v>0.052</c:v>
                </c:pt>
                <c:pt idx="1">
                  <c:v>0.067</c:v>
                </c:pt>
                <c:pt idx="2">
                  <c:v>0.333000000000001</c:v>
                </c:pt>
              </c:numCache>
            </c:numRef>
          </c:val>
        </c:ser>
        <c:dLbls>
          <c:showLegendKey val="0"/>
          <c:showVal val="1"/>
          <c:showCatName val="0"/>
          <c:showSerName val="0"/>
          <c:showPercent val="0"/>
          <c:showBubbleSize val="0"/>
        </c:dLbls>
        <c:gapWidth val="95"/>
        <c:overlap val="100"/>
        <c:axId val="2053316664"/>
        <c:axId val="2053210840"/>
      </c:barChart>
      <c:catAx>
        <c:axId val="2053316664"/>
        <c:scaling>
          <c:orientation val="minMax"/>
        </c:scaling>
        <c:delete val="0"/>
        <c:axPos val="b"/>
        <c:numFmt formatCode="General" sourceLinked="0"/>
        <c:majorTickMark val="none"/>
        <c:minorTickMark val="none"/>
        <c:tickLblPos val="nextTo"/>
        <c:crossAx val="2053210840"/>
        <c:crosses val="autoZero"/>
        <c:auto val="1"/>
        <c:lblAlgn val="ctr"/>
        <c:lblOffset val="100"/>
        <c:noMultiLvlLbl val="0"/>
      </c:catAx>
      <c:valAx>
        <c:axId val="2053210840"/>
        <c:scaling>
          <c:orientation val="minMax"/>
        </c:scaling>
        <c:delete val="1"/>
        <c:axPos val="l"/>
        <c:numFmt formatCode="0%" sourceLinked="1"/>
        <c:majorTickMark val="out"/>
        <c:minorTickMark val="none"/>
        <c:tickLblPos val="none"/>
        <c:crossAx val="2053316664"/>
        <c:crosses val="autoZero"/>
        <c:crossBetween val="between"/>
      </c:valAx>
    </c:plotArea>
    <c:legend>
      <c:legendPos val="t"/>
      <c:overlay val="0"/>
    </c:legend>
    <c:plotVisOnly val="1"/>
    <c:dispBlanksAs val="gap"/>
    <c:showDLblsOverMax val="0"/>
  </c:chart>
  <c:spPr>
    <a:ln>
      <a:noFill/>
    </a:ln>
  </c:spPr>
  <c:txPr>
    <a:bodyPr/>
    <a:lstStyle/>
    <a:p>
      <a:pPr>
        <a:defRPr sz="1400"/>
      </a:pPr>
      <a:endParaRPr lang="fr-FR"/>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9EACF10-A5DA-5549-860C-5211A93D8699}" type="doc">
      <dgm:prSet loTypeId="urn:microsoft.com/office/officeart/2005/8/layout/radial5" loCatId="" qsTypeId="urn:microsoft.com/office/officeart/2005/8/quickstyle/simple5" qsCatId="simple" csTypeId="urn:microsoft.com/office/officeart/2005/8/colors/colorful1" csCatId="colorful" phldr="1"/>
      <dgm:spPr/>
      <dgm:t>
        <a:bodyPr/>
        <a:lstStyle/>
        <a:p>
          <a:endParaRPr lang="fr-FR"/>
        </a:p>
      </dgm:t>
    </dgm:pt>
    <dgm:pt modelId="{8B9CEDC0-1B3D-1945-A216-8C8C6283B55D}">
      <dgm:prSet phldrT="[Texte]"/>
      <dgm:spPr>
        <a:solidFill>
          <a:srgbClr val="E7D971"/>
        </a:solidFill>
      </dgm:spPr>
      <dgm:t>
        <a:bodyPr/>
        <a:lstStyle/>
        <a:p>
          <a:pPr algn="ctr"/>
          <a:r>
            <a:rPr lang="fr-FR" dirty="0" smtClean="0">
              <a:solidFill>
                <a:srgbClr val="000000"/>
              </a:solidFill>
            </a:rPr>
            <a:t>BDD GEOGRAPHIQUE</a:t>
          </a:r>
        </a:p>
        <a:p>
          <a:pPr algn="ctr"/>
          <a:r>
            <a:rPr lang="fr-FR" dirty="0" smtClean="0">
              <a:solidFill>
                <a:srgbClr val="000000"/>
              </a:solidFill>
            </a:rPr>
            <a:t>CARTOGRAPHIE</a:t>
          </a:r>
          <a:endParaRPr lang="fr-FR" dirty="0">
            <a:solidFill>
              <a:srgbClr val="000000"/>
            </a:solidFill>
          </a:endParaRPr>
        </a:p>
      </dgm:t>
    </dgm:pt>
    <dgm:pt modelId="{C9611D14-0EC9-744A-8426-33B6A246B82E}" type="parTrans" cxnId="{B99A1C3C-6572-5048-8F59-D86A88A43387}">
      <dgm:prSet/>
      <dgm:spPr/>
      <dgm:t>
        <a:bodyPr/>
        <a:lstStyle/>
        <a:p>
          <a:pPr algn="ctr"/>
          <a:endParaRPr lang="fr-FR"/>
        </a:p>
      </dgm:t>
    </dgm:pt>
    <dgm:pt modelId="{C62D1183-356A-D24D-A769-BA8A4134E722}" type="sibTrans" cxnId="{B99A1C3C-6572-5048-8F59-D86A88A43387}">
      <dgm:prSet/>
      <dgm:spPr/>
      <dgm:t>
        <a:bodyPr/>
        <a:lstStyle/>
        <a:p>
          <a:pPr algn="ctr"/>
          <a:endParaRPr lang="fr-FR"/>
        </a:p>
      </dgm:t>
    </dgm:pt>
    <dgm:pt modelId="{A1627EE6-1E3E-224A-A436-448AF7891C71}">
      <dgm:prSet phldrT="[Texte]"/>
      <dgm:spPr>
        <a:solidFill>
          <a:schemeClr val="accent2"/>
        </a:solidFill>
      </dgm:spPr>
      <dgm:t>
        <a:bodyPr/>
        <a:lstStyle/>
        <a:p>
          <a:pPr algn="ctr"/>
          <a:r>
            <a:rPr lang="fr-FR" dirty="0" smtClean="0">
              <a:solidFill>
                <a:srgbClr val="000000"/>
              </a:solidFill>
            </a:rPr>
            <a:t>EXERCICE DE CRISE</a:t>
          </a:r>
          <a:endParaRPr lang="fr-FR" dirty="0">
            <a:solidFill>
              <a:srgbClr val="000000"/>
            </a:solidFill>
          </a:endParaRPr>
        </a:p>
      </dgm:t>
    </dgm:pt>
    <dgm:pt modelId="{1D76DB50-1288-C244-A336-02652A5ACFC9}" type="parTrans" cxnId="{11F3F18D-AB03-2D47-9408-ACC673848D7E}">
      <dgm:prSet/>
      <dgm:spPr>
        <a:solidFill>
          <a:srgbClr val="E7D971"/>
        </a:solidFill>
      </dgm:spPr>
      <dgm:t>
        <a:bodyPr/>
        <a:lstStyle/>
        <a:p>
          <a:pPr algn="ctr"/>
          <a:endParaRPr lang="fr-FR"/>
        </a:p>
      </dgm:t>
    </dgm:pt>
    <dgm:pt modelId="{F22F2A96-A3DB-FD45-9640-442293A7157E}" type="sibTrans" cxnId="{11F3F18D-AB03-2D47-9408-ACC673848D7E}">
      <dgm:prSet/>
      <dgm:spPr/>
      <dgm:t>
        <a:bodyPr/>
        <a:lstStyle/>
        <a:p>
          <a:pPr algn="ctr"/>
          <a:endParaRPr lang="fr-FR"/>
        </a:p>
      </dgm:t>
    </dgm:pt>
    <dgm:pt modelId="{70CF18FD-6576-904D-A5E4-6DE600C74604}">
      <dgm:prSet phldrT="[Texte]"/>
      <dgm:spPr>
        <a:solidFill>
          <a:srgbClr val="509C76"/>
        </a:solidFill>
      </dgm:spPr>
      <dgm:t>
        <a:bodyPr/>
        <a:lstStyle/>
        <a:p>
          <a:pPr algn="ctr"/>
          <a:r>
            <a:rPr lang="fr-FR" dirty="0" smtClean="0">
              <a:solidFill>
                <a:srgbClr val="000000"/>
              </a:solidFill>
            </a:rPr>
            <a:t>ENJEUX</a:t>
          </a:r>
        </a:p>
        <a:p>
          <a:pPr algn="ctr"/>
          <a:r>
            <a:rPr lang="fr-FR" dirty="0" smtClean="0">
              <a:solidFill>
                <a:srgbClr val="000000"/>
              </a:solidFill>
            </a:rPr>
            <a:t>+</a:t>
          </a:r>
        </a:p>
        <a:p>
          <a:pPr algn="ctr"/>
          <a:r>
            <a:rPr lang="fr-FR" dirty="0" smtClean="0">
              <a:solidFill>
                <a:srgbClr val="000000"/>
              </a:solidFill>
            </a:rPr>
            <a:t>PERCEPTION</a:t>
          </a:r>
          <a:endParaRPr lang="fr-FR" dirty="0">
            <a:solidFill>
              <a:srgbClr val="000000"/>
            </a:solidFill>
          </a:endParaRPr>
        </a:p>
      </dgm:t>
    </dgm:pt>
    <dgm:pt modelId="{A8ECE759-B166-DD48-9BA7-D60F7E5D7734}" type="parTrans" cxnId="{A89FA564-04A6-6E41-99D1-A6E10FC56279}">
      <dgm:prSet/>
      <dgm:spPr>
        <a:solidFill>
          <a:srgbClr val="509C76"/>
        </a:solidFill>
      </dgm:spPr>
      <dgm:t>
        <a:bodyPr/>
        <a:lstStyle/>
        <a:p>
          <a:pPr algn="ctr"/>
          <a:endParaRPr lang="fr-FR"/>
        </a:p>
      </dgm:t>
    </dgm:pt>
    <dgm:pt modelId="{21E97075-D13B-264F-874A-32FB50285219}" type="sibTrans" cxnId="{A89FA564-04A6-6E41-99D1-A6E10FC56279}">
      <dgm:prSet/>
      <dgm:spPr/>
      <dgm:t>
        <a:bodyPr/>
        <a:lstStyle/>
        <a:p>
          <a:pPr algn="ctr"/>
          <a:endParaRPr lang="fr-FR"/>
        </a:p>
      </dgm:t>
    </dgm:pt>
    <dgm:pt modelId="{2F70C203-4410-5345-9886-C3CDA1FB9966}">
      <dgm:prSet phldrT="[Texte]" custT="1"/>
      <dgm:spPr>
        <a:solidFill>
          <a:srgbClr val="FF6600"/>
        </a:solidFill>
      </dgm:spPr>
      <dgm:t>
        <a:bodyPr/>
        <a:lstStyle/>
        <a:p>
          <a:pPr algn="ctr"/>
          <a:r>
            <a:rPr lang="fr-FR" sz="1600" smtClean="0">
              <a:solidFill>
                <a:schemeClr val="tx1"/>
              </a:solidFill>
            </a:rPr>
            <a:t>ALEA</a:t>
          </a:r>
          <a:endParaRPr lang="fr-FR" sz="1600" dirty="0">
            <a:solidFill>
              <a:schemeClr val="tx1"/>
            </a:solidFill>
          </a:endParaRPr>
        </a:p>
      </dgm:t>
    </dgm:pt>
    <dgm:pt modelId="{C6DA3E88-B26B-4D40-9E79-55DA6EFD7D06}" type="parTrans" cxnId="{D173FEA1-9437-7A4F-9282-07963B20BFB5}">
      <dgm:prSet/>
      <dgm:spPr>
        <a:solidFill>
          <a:srgbClr val="FF6600"/>
        </a:solidFill>
      </dgm:spPr>
      <dgm:t>
        <a:bodyPr/>
        <a:lstStyle/>
        <a:p>
          <a:pPr algn="ctr"/>
          <a:endParaRPr lang="fr-FR"/>
        </a:p>
      </dgm:t>
    </dgm:pt>
    <dgm:pt modelId="{43A29DB9-0ECC-AB44-8E8A-2A2D21A396FB}" type="sibTrans" cxnId="{D173FEA1-9437-7A4F-9282-07963B20BFB5}">
      <dgm:prSet/>
      <dgm:spPr/>
      <dgm:t>
        <a:bodyPr/>
        <a:lstStyle/>
        <a:p>
          <a:pPr algn="ctr"/>
          <a:endParaRPr lang="fr-FR"/>
        </a:p>
      </dgm:t>
    </dgm:pt>
    <dgm:pt modelId="{54876652-575C-3B40-A028-46353C12377A}">
      <dgm:prSet/>
      <dgm:spPr/>
      <dgm:t>
        <a:bodyPr/>
        <a:lstStyle/>
        <a:p>
          <a:endParaRPr lang="fr-FR"/>
        </a:p>
      </dgm:t>
    </dgm:pt>
    <dgm:pt modelId="{78B37E4F-5B90-BD49-8DD3-711223967CBF}" type="parTrans" cxnId="{ADECA858-9EE9-A943-AE39-397FFA7979AE}">
      <dgm:prSet/>
      <dgm:spPr/>
      <dgm:t>
        <a:bodyPr/>
        <a:lstStyle/>
        <a:p>
          <a:endParaRPr lang="fr-FR"/>
        </a:p>
      </dgm:t>
    </dgm:pt>
    <dgm:pt modelId="{E425A243-BB66-B343-B9A3-B80052ED9AB2}" type="sibTrans" cxnId="{ADECA858-9EE9-A943-AE39-397FFA7979AE}">
      <dgm:prSet/>
      <dgm:spPr/>
      <dgm:t>
        <a:bodyPr/>
        <a:lstStyle/>
        <a:p>
          <a:endParaRPr lang="fr-FR"/>
        </a:p>
      </dgm:t>
    </dgm:pt>
    <dgm:pt modelId="{F3176047-559C-B045-9821-481F208ABFA1}" type="pres">
      <dgm:prSet presAssocID="{F9EACF10-A5DA-5549-860C-5211A93D8699}" presName="Name0" presStyleCnt="0">
        <dgm:presLayoutVars>
          <dgm:chMax val="1"/>
          <dgm:dir/>
          <dgm:animLvl val="ctr"/>
          <dgm:resizeHandles val="exact"/>
        </dgm:presLayoutVars>
      </dgm:prSet>
      <dgm:spPr/>
      <dgm:t>
        <a:bodyPr/>
        <a:lstStyle/>
        <a:p>
          <a:endParaRPr lang="fr-FR"/>
        </a:p>
      </dgm:t>
    </dgm:pt>
    <dgm:pt modelId="{53F26758-43B5-D246-840C-BD9FAAECDB9B}" type="pres">
      <dgm:prSet presAssocID="{8B9CEDC0-1B3D-1945-A216-8C8C6283B55D}" presName="centerShape" presStyleLbl="node0" presStyleIdx="0" presStyleCnt="1" custScaleX="100139" custScaleY="100139" custLinFactNeighborY="-24560"/>
      <dgm:spPr/>
      <dgm:t>
        <a:bodyPr/>
        <a:lstStyle/>
        <a:p>
          <a:endParaRPr lang="fr-FR"/>
        </a:p>
      </dgm:t>
    </dgm:pt>
    <dgm:pt modelId="{5B97981D-9B4C-A843-954D-01778AC8A4D8}" type="pres">
      <dgm:prSet presAssocID="{1D76DB50-1288-C244-A336-02652A5ACFC9}" presName="parTrans" presStyleLbl="sibTrans2D1" presStyleIdx="0" presStyleCnt="3"/>
      <dgm:spPr/>
      <dgm:t>
        <a:bodyPr/>
        <a:lstStyle/>
        <a:p>
          <a:endParaRPr lang="fr-FR"/>
        </a:p>
      </dgm:t>
    </dgm:pt>
    <dgm:pt modelId="{8B4415DA-DB96-2845-8F0D-0C8D308FE169}" type="pres">
      <dgm:prSet presAssocID="{1D76DB50-1288-C244-A336-02652A5ACFC9}" presName="connectorText" presStyleLbl="sibTrans2D1" presStyleIdx="0" presStyleCnt="3"/>
      <dgm:spPr/>
      <dgm:t>
        <a:bodyPr/>
        <a:lstStyle/>
        <a:p>
          <a:endParaRPr lang="fr-FR"/>
        </a:p>
      </dgm:t>
    </dgm:pt>
    <dgm:pt modelId="{A54FEB97-CCB6-5E40-BD06-09439B8E2E63}" type="pres">
      <dgm:prSet presAssocID="{A1627EE6-1E3E-224A-A436-448AF7891C71}" presName="node" presStyleLbl="node1" presStyleIdx="0" presStyleCnt="3" custScaleX="100139" custScaleY="100139" custRadScaleRad="50675" custRadScaleInc="-300000">
        <dgm:presLayoutVars>
          <dgm:bulletEnabled val="1"/>
        </dgm:presLayoutVars>
      </dgm:prSet>
      <dgm:spPr/>
      <dgm:t>
        <a:bodyPr/>
        <a:lstStyle/>
        <a:p>
          <a:endParaRPr lang="fr-FR"/>
        </a:p>
      </dgm:t>
    </dgm:pt>
    <dgm:pt modelId="{8E3ADC7F-E6DC-CE4F-989D-E33110C7FCFA}" type="pres">
      <dgm:prSet presAssocID="{A8ECE759-B166-DD48-9BA7-D60F7E5D7734}" presName="parTrans" presStyleLbl="sibTrans2D1" presStyleIdx="1" presStyleCnt="3" custAng="10796409"/>
      <dgm:spPr/>
      <dgm:t>
        <a:bodyPr/>
        <a:lstStyle/>
        <a:p>
          <a:endParaRPr lang="fr-FR"/>
        </a:p>
      </dgm:t>
    </dgm:pt>
    <dgm:pt modelId="{01CA92B9-2342-684E-A856-762F8EF7E5CB}" type="pres">
      <dgm:prSet presAssocID="{A8ECE759-B166-DD48-9BA7-D60F7E5D7734}" presName="connectorText" presStyleLbl="sibTrans2D1" presStyleIdx="1" presStyleCnt="3"/>
      <dgm:spPr/>
      <dgm:t>
        <a:bodyPr/>
        <a:lstStyle/>
        <a:p>
          <a:endParaRPr lang="fr-FR"/>
        </a:p>
      </dgm:t>
    </dgm:pt>
    <dgm:pt modelId="{F356C25E-D7FF-A14D-A186-AFC04EFA63D9}" type="pres">
      <dgm:prSet presAssocID="{70CF18FD-6576-904D-A5E4-6DE600C74604}" presName="node" presStyleLbl="node1" presStyleIdx="1" presStyleCnt="3" custScaleX="100139" custScaleY="100139" custRadScaleRad="131864" custRadScaleInc="-131573">
        <dgm:presLayoutVars>
          <dgm:bulletEnabled val="1"/>
        </dgm:presLayoutVars>
      </dgm:prSet>
      <dgm:spPr/>
      <dgm:t>
        <a:bodyPr/>
        <a:lstStyle/>
        <a:p>
          <a:endParaRPr lang="fr-FR"/>
        </a:p>
      </dgm:t>
    </dgm:pt>
    <dgm:pt modelId="{3475DAB9-A91B-3042-89E6-D6E38727761E}" type="pres">
      <dgm:prSet presAssocID="{C6DA3E88-B26B-4D40-9E79-55DA6EFD7D06}" presName="parTrans" presStyleLbl="sibTrans2D1" presStyleIdx="2" presStyleCnt="3" custAng="10568144"/>
      <dgm:spPr/>
      <dgm:t>
        <a:bodyPr/>
        <a:lstStyle/>
        <a:p>
          <a:endParaRPr lang="fr-FR"/>
        </a:p>
      </dgm:t>
    </dgm:pt>
    <dgm:pt modelId="{61C4A015-1F2F-1B47-A416-8BDDEACA1F4F}" type="pres">
      <dgm:prSet presAssocID="{C6DA3E88-B26B-4D40-9E79-55DA6EFD7D06}" presName="connectorText" presStyleLbl="sibTrans2D1" presStyleIdx="2" presStyleCnt="3"/>
      <dgm:spPr/>
      <dgm:t>
        <a:bodyPr/>
        <a:lstStyle/>
        <a:p>
          <a:endParaRPr lang="fr-FR"/>
        </a:p>
      </dgm:t>
    </dgm:pt>
    <dgm:pt modelId="{BBFB9B3B-AA52-F546-83A5-D6D3D77D7CBB}" type="pres">
      <dgm:prSet presAssocID="{2F70C203-4410-5345-9886-C3CDA1FB9966}" presName="node" presStyleLbl="node1" presStyleIdx="2" presStyleCnt="3" custScaleX="100139" custScaleY="100139" custRadScaleRad="131864" custRadScaleInc="131573">
        <dgm:presLayoutVars>
          <dgm:bulletEnabled val="1"/>
        </dgm:presLayoutVars>
      </dgm:prSet>
      <dgm:spPr/>
      <dgm:t>
        <a:bodyPr/>
        <a:lstStyle/>
        <a:p>
          <a:endParaRPr lang="fr-FR"/>
        </a:p>
      </dgm:t>
    </dgm:pt>
  </dgm:ptLst>
  <dgm:cxnLst>
    <dgm:cxn modelId="{99184C77-CC77-2C48-A43F-BF4C07D0737C}" type="presOf" srcId="{1D76DB50-1288-C244-A336-02652A5ACFC9}" destId="{8B4415DA-DB96-2845-8F0D-0C8D308FE169}" srcOrd="1" destOrd="0" presId="urn:microsoft.com/office/officeart/2005/8/layout/radial5"/>
    <dgm:cxn modelId="{ADECA858-9EE9-A943-AE39-397FFA7979AE}" srcId="{F9EACF10-A5DA-5549-860C-5211A93D8699}" destId="{54876652-575C-3B40-A028-46353C12377A}" srcOrd="1" destOrd="0" parTransId="{78B37E4F-5B90-BD49-8DD3-711223967CBF}" sibTransId="{E425A243-BB66-B343-B9A3-B80052ED9AB2}"/>
    <dgm:cxn modelId="{B99A1C3C-6572-5048-8F59-D86A88A43387}" srcId="{F9EACF10-A5DA-5549-860C-5211A93D8699}" destId="{8B9CEDC0-1B3D-1945-A216-8C8C6283B55D}" srcOrd="0" destOrd="0" parTransId="{C9611D14-0EC9-744A-8426-33B6A246B82E}" sibTransId="{C62D1183-356A-D24D-A769-BA8A4134E722}"/>
    <dgm:cxn modelId="{608706C6-2846-AB4D-8D07-5D7520837C48}" type="presOf" srcId="{2F70C203-4410-5345-9886-C3CDA1FB9966}" destId="{BBFB9B3B-AA52-F546-83A5-D6D3D77D7CBB}" srcOrd="0" destOrd="0" presId="urn:microsoft.com/office/officeart/2005/8/layout/radial5"/>
    <dgm:cxn modelId="{626BC6C4-DE8C-3E4C-9F95-6E298B7C3CBC}" type="presOf" srcId="{C6DA3E88-B26B-4D40-9E79-55DA6EFD7D06}" destId="{3475DAB9-A91B-3042-89E6-D6E38727761E}" srcOrd="0" destOrd="0" presId="urn:microsoft.com/office/officeart/2005/8/layout/radial5"/>
    <dgm:cxn modelId="{3EECF04F-346B-924A-A081-52A679246139}" type="presOf" srcId="{1D76DB50-1288-C244-A336-02652A5ACFC9}" destId="{5B97981D-9B4C-A843-954D-01778AC8A4D8}" srcOrd="0" destOrd="0" presId="urn:microsoft.com/office/officeart/2005/8/layout/radial5"/>
    <dgm:cxn modelId="{9BB2721F-328A-5943-A0A6-36F0F7D3A1FD}" type="presOf" srcId="{C6DA3E88-B26B-4D40-9E79-55DA6EFD7D06}" destId="{61C4A015-1F2F-1B47-A416-8BDDEACA1F4F}" srcOrd="1" destOrd="0" presId="urn:microsoft.com/office/officeart/2005/8/layout/radial5"/>
    <dgm:cxn modelId="{C6342C34-4E1C-8645-8C34-E69FE50F3652}" type="presOf" srcId="{F9EACF10-A5DA-5549-860C-5211A93D8699}" destId="{F3176047-559C-B045-9821-481F208ABFA1}" srcOrd="0" destOrd="0" presId="urn:microsoft.com/office/officeart/2005/8/layout/radial5"/>
    <dgm:cxn modelId="{A89FA564-04A6-6E41-99D1-A6E10FC56279}" srcId="{8B9CEDC0-1B3D-1945-A216-8C8C6283B55D}" destId="{70CF18FD-6576-904D-A5E4-6DE600C74604}" srcOrd="1" destOrd="0" parTransId="{A8ECE759-B166-DD48-9BA7-D60F7E5D7734}" sibTransId="{21E97075-D13B-264F-874A-32FB50285219}"/>
    <dgm:cxn modelId="{2A4AD3AD-8BFF-3F4A-B2C9-25DFC4D8F0AF}" type="presOf" srcId="{A1627EE6-1E3E-224A-A436-448AF7891C71}" destId="{A54FEB97-CCB6-5E40-BD06-09439B8E2E63}" srcOrd="0" destOrd="0" presId="urn:microsoft.com/office/officeart/2005/8/layout/radial5"/>
    <dgm:cxn modelId="{11F3F18D-AB03-2D47-9408-ACC673848D7E}" srcId="{8B9CEDC0-1B3D-1945-A216-8C8C6283B55D}" destId="{A1627EE6-1E3E-224A-A436-448AF7891C71}" srcOrd="0" destOrd="0" parTransId="{1D76DB50-1288-C244-A336-02652A5ACFC9}" sibTransId="{F22F2A96-A3DB-FD45-9640-442293A7157E}"/>
    <dgm:cxn modelId="{E212A316-5E3C-9C40-BE40-26A06E1E0677}" type="presOf" srcId="{A8ECE759-B166-DD48-9BA7-D60F7E5D7734}" destId="{8E3ADC7F-E6DC-CE4F-989D-E33110C7FCFA}" srcOrd="0" destOrd="0" presId="urn:microsoft.com/office/officeart/2005/8/layout/radial5"/>
    <dgm:cxn modelId="{D01FD4BD-945F-1143-ACBC-56BB4FE54F67}" type="presOf" srcId="{70CF18FD-6576-904D-A5E4-6DE600C74604}" destId="{F356C25E-D7FF-A14D-A186-AFC04EFA63D9}" srcOrd="0" destOrd="0" presId="urn:microsoft.com/office/officeart/2005/8/layout/radial5"/>
    <dgm:cxn modelId="{D173FEA1-9437-7A4F-9282-07963B20BFB5}" srcId="{8B9CEDC0-1B3D-1945-A216-8C8C6283B55D}" destId="{2F70C203-4410-5345-9886-C3CDA1FB9966}" srcOrd="2" destOrd="0" parTransId="{C6DA3E88-B26B-4D40-9E79-55DA6EFD7D06}" sibTransId="{43A29DB9-0ECC-AB44-8E8A-2A2D21A396FB}"/>
    <dgm:cxn modelId="{185657E3-B830-264D-B772-F8A98ED51DD1}" type="presOf" srcId="{A8ECE759-B166-DD48-9BA7-D60F7E5D7734}" destId="{01CA92B9-2342-684E-A856-762F8EF7E5CB}" srcOrd="1" destOrd="0" presId="urn:microsoft.com/office/officeart/2005/8/layout/radial5"/>
    <dgm:cxn modelId="{E98F0504-2F47-BF46-BCA8-0876AEE77350}" type="presOf" srcId="{8B9CEDC0-1B3D-1945-A216-8C8C6283B55D}" destId="{53F26758-43B5-D246-840C-BD9FAAECDB9B}" srcOrd="0" destOrd="0" presId="urn:microsoft.com/office/officeart/2005/8/layout/radial5"/>
    <dgm:cxn modelId="{F43C497A-4BC9-C84C-866A-33B7842AEF76}" type="presParOf" srcId="{F3176047-559C-B045-9821-481F208ABFA1}" destId="{53F26758-43B5-D246-840C-BD9FAAECDB9B}" srcOrd="0" destOrd="0" presId="urn:microsoft.com/office/officeart/2005/8/layout/radial5"/>
    <dgm:cxn modelId="{16779A77-DC0C-1945-BF67-639E3B5D3E8E}" type="presParOf" srcId="{F3176047-559C-B045-9821-481F208ABFA1}" destId="{5B97981D-9B4C-A843-954D-01778AC8A4D8}" srcOrd="1" destOrd="0" presId="urn:microsoft.com/office/officeart/2005/8/layout/radial5"/>
    <dgm:cxn modelId="{1652445D-8708-1C40-8693-A8594A705D52}" type="presParOf" srcId="{5B97981D-9B4C-A843-954D-01778AC8A4D8}" destId="{8B4415DA-DB96-2845-8F0D-0C8D308FE169}" srcOrd="0" destOrd="0" presId="urn:microsoft.com/office/officeart/2005/8/layout/radial5"/>
    <dgm:cxn modelId="{93ABC54E-A7D7-044F-B66D-B2FED9FB1F18}" type="presParOf" srcId="{F3176047-559C-B045-9821-481F208ABFA1}" destId="{A54FEB97-CCB6-5E40-BD06-09439B8E2E63}" srcOrd="2" destOrd="0" presId="urn:microsoft.com/office/officeart/2005/8/layout/radial5"/>
    <dgm:cxn modelId="{080B9B26-DB40-B240-905C-0BBF5DB901DC}" type="presParOf" srcId="{F3176047-559C-B045-9821-481F208ABFA1}" destId="{8E3ADC7F-E6DC-CE4F-989D-E33110C7FCFA}" srcOrd="3" destOrd="0" presId="urn:microsoft.com/office/officeart/2005/8/layout/radial5"/>
    <dgm:cxn modelId="{FFFA1343-2119-D94F-AFE7-E0D43BE38ED9}" type="presParOf" srcId="{8E3ADC7F-E6DC-CE4F-989D-E33110C7FCFA}" destId="{01CA92B9-2342-684E-A856-762F8EF7E5CB}" srcOrd="0" destOrd="0" presId="urn:microsoft.com/office/officeart/2005/8/layout/radial5"/>
    <dgm:cxn modelId="{95E9D61E-77A5-3E4F-8E85-037156249929}" type="presParOf" srcId="{F3176047-559C-B045-9821-481F208ABFA1}" destId="{F356C25E-D7FF-A14D-A186-AFC04EFA63D9}" srcOrd="4" destOrd="0" presId="urn:microsoft.com/office/officeart/2005/8/layout/radial5"/>
    <dgm:cxn modelId="{2746C44A-7E96-734C-9C43-07CA4EBF817D}" type="presParOf" srcId="{F3176047-559C-B045-9821-481F208ABFA1}" destId="{3475DAB9-A91B-3042-89E6-D6E38727761E}" srcOrd="5" destOrd="0" presId="urn:microsoft.com/office/officeart/2005/8/layout/radial5"/>
    <dgm:cxn modelId="{91E435E8-8C3A-564F-A97A-9CB882BBF6C1}" type="presParOf" srcId="{3475DAB9-A91B-3042-89E6-D6E38727761E}" destId="{61C4A015-1F2F-1B47-A416-8BDDEACA1F4F}" srcOrd="0" destOrd="0" presId="urn:microsoft.com/office/officeart/2005/8/layout/radial5"/>
    <dgm:cxn modelId="{065876C2-570E-4646-BD15-F51EB97AFB5B}" type="presParOf" srcId="{F3176047-559C-B045-9821-481F208ABFA1}" destId="{BBFB9B3B-AA52-F546-83A5-D6D3D77D7CBB}" srcOrd="6"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F26758-43B5-D246-840C-BD9FAAECDB9B}">
      <dsp:nvSpPr>
        <dsp:cNvPr id="0" name=""/>
        <dsp:cNvSpPr/>
      </dsp:nvSpPr>
      <dsp:spPr>
        <a:xfrm>
          <a:off x="3116334" y="1192585"/>
          <a:ext cx="1673996" cy="1673996"/>
        </a:xfrm>
        <a:prstGeom prst="ellipse">
          <a:avLst/>
        </a:prstGeom>
        <a:solidFill>
          <a:srgbClr val="E7D971"/>
        </a:solidFill>
        <a:ln>
          <a:noFill/>
        </a:ln>
        <a:effectLst>
          <a:outerShdw blurRad="50800" dir="5400000" sx="105000" sy="105000" algn="ctr" rotWithShape="0">
            <a:srgbClr val="000000">
              <a:alpha val="40000"/>
            </a:srgbClr>
          </a:outerShdw>
        </a:effectLst>
        <a:scene3d>
          <a:camera prst="orthographicFront">
            <a:rot lat="0" lon="0" rev="0"/>
          </a:camera>
          <a:lightRig rig="balanced" dir="t">
            <a:rot lat="0" lon="0" rev="4800000"/>
          </a:lightRig>
        </a:scene3d>
        <a:sp3d prstMaterial="matte">
          <a:bevelT w="63500" h="50800" prst="angle"/>
        </a:sp3d>
      </dsp:spPr>
      <dsp:style>
        <a:lnRef idx="0">
          <a:scrgbClr r="0" g="0" b="0"/>
        </a:lnRef>
        <a:fillRef idx="3">
          <a:scrgbClr r="0" g="0" b="0"/>
        </a:fillRef>
        <a:effectRef idx="3">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fr-FR" sz="1300" kern="1200" dirty="0" smtClean="0">
              <a:solidFill>
                <a:srgbClr val="000000"/>
              </a:solidFill>
            </a:rPr>
            <a:t>BDD GEOGRAPHIQUE</a:t>
          </a:r>
        </a:p>
        <a:p>
          <a:pPr lvl="0" algn="ctr" defTabSz="577850">
            <a:lnSpc>
              <a:spcPct val="90000"/>
            </a:lnSpc>
            <a:spcBef>
              <a:spcPct val="0"/>
            </a:spcBef>
            <a:spcAft>
              <a:spcPct val="35000"/>
            </a:spcAft>
          </a:pPr>
          <a:r>
            <a:rPr lang="fr-FR" sz="1300" kern="1200" dirty="0" smtClean="0">
              <a:solidFill>
                <a:srgbClr val="000000"/>
              </a:solidFill>
            </a:rPr>
            <a:t>CARTOGRAPHIE</a:t>
          </a:r>
          <a:endParaRPr lang="fr-FR" sz="1300" kern="1200" dirty="0">
            <a:solidFill>
              <a:srgbClr val="000000"/>
            </a:solidFill>
          </a:endParaRPr>
        </a:p>
      </dsp:txBody>
      <dsp:txXfrm>
        <a:off x="3361485" y="1437736"/>
        <a:ext cx="1183694" cy="1183694"/>
      </dsp:txXfrm>
    </dsp:sp>
    <dsp:sp modelId="{5B97981D-9B4C-A843-954D-01778AC8A4D8}">
      <dsp:nvSpPr>
        <dsp:cNvPr id="0" name=""/>
        <dsp:cNvSpPr/>
      </dsp:nvSpPr>
      <dsp:spPr>
        <a:xfrm rot="5400000">
          <a:off x="3781538" y="2896812"/>
          <a:ext cx="343587" cy="568368"/>
        </a:xfrm>
        <a:prstGeom prst="rightArrow">
          <a:avLst>
            <a:gd name="adj1" fmla="val 60000"/>
            <a:gd name="adj2" fmla="val 50000"/>
          </a:avLst>
        </a:prstGeom>
        <a:solidFill>
          <a:srgbClr val="E7D971"/>
        </a:solidFill>
        <a:ln>
          <a:noFill/>
        </a:ln>
        <a:effectLst>
          <a:outerShdw blurRad="50800" dir="5400000" sx="105000" sy="105000" algn="ctr" rotWithShape="0">
            <a:srgbClr val="000000">
              <a:alpha val="40000"/>
            </a:srgbClr>
          </a:outerShdw>
        </a:effectLst>
        <a:scene3d>
          <a:camera prst="orthographicFront">
            <a:rot lat="0" lon="0" rev="0"/>
          </a:camera>
          <a:lightRig rig="balanced" dir="t">
            <a:rot lat="0" lon="0" rev="4800000"/>
          </a:lightRig>
        </a:scene3d>
        <a:sp3d prstMaterial="matte">
          <a:bevelT w="63500" h="50800" prst="angle"/>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fr-FR" sz="1100" kern="1200"/>
        </a:p>
      </dsp:txBody>
      <dsp:txXfrm>
        <a:off x="3833076" y="2958948"/>
        <a:ext cx="240511" cy="341020"/>
      </dsp:txXfrm>
    </dsp:sp>
    <dsp:sp modelId="{A54FEB97-CCB6-5E40-BD06-09439B8E2E63}">
      <dsp:nvSpPr>
        <dsp:cNvPr id="0" name=""/>
        <dsp:cNvSpPr/>
      </dsp:nvSpPr>
      <dsp:spPr>
        <a:xfrm>
          <a:off x="3116334" y="3514860"/>
          <a:ext cx="1673996" cy="1673996"/>
        </a:xfrm>
        <a:prstGeom prst="ellipse">
          <a:avLst/>
        </a:prstGeom>
        <a:solidFill>
          <a:schemeClr val="accent2"/>
        </a:solidFill>
        <a:ln>
          <a:noFill/>
        </a:ln>
        <a:effectLst>
          <a:outerShdw blurRad="50800" dir="5400000" sx="105000" sy="105000" algn="ctr" rotWithShape="0">
            <a:srgbClr val="000000">
              <a:alpha val="40000"/>
            </a:srgbClr>
          </a:outerShdw>
        </a:effectLst>
        <a:scene3d>
          <a:camera prst="orthographicFront">
            <a:rot lat="0" lon="0" rev="0"/>
          </a:camera>
          <a:lightRig rig="balanced" dir="t">
            <a:rot lat="0" lon="0" rev="4800000"/>
          </a:lightRig>
        </a:scene3d>
        <a:sp3d prstMaterial="matte">
          <a:bevelT w="63500" h="50800" prst="angle"/>
        </a:sp3d>
      </dsp:spPr>
      <dsp:style>
        <a:lnRef idx="0">
          <a:scrgbClr r="0" g="0" b="0"/>
        </a:lnRef>
        <a:fillRef idx="3">
          <a:scrgbClr r="0" g="0" b="0"/>
        </a:fillRef>
        <a:effectRef idx="3">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fr-FR" sz="1300" kern="1200" dirty="0" smtClean="0">
              <a:solidFill>
                <a:srgbClr val="000000"/>
              </a:solidFill>
            </a:rPr>
            <a:t>EXERCICE DE CRISE</a:t>
          </a:r>
          <a:endParaRPr lang="fr-FR" sz="1300" kern="1200" dirty="0">
            <a:solidFill>
              <a:srgbClr val="000000"/>
            </a:solidFill>
          </a:endParaRPr>
        </a:p>
      </dsp:txBody>
      <dsp:txXfrm>
        <a:off x="3361485" y="3760011"/>
        <a:ext cx="1183694" cy="1183694"/>
      </dsp:txXfrm>
    </dsp:sp>
    <dsp:sp modelId="{8E3ADC7F-E6DC-CE4F-989D-E33110C7FCFA}">
      <dsp:nvSpPr>
        <dsp:cNvPr id="0" name=""/>
        <dsp:cNvSpPr/>
      </dsp:nvSpPr>
      <dsp:spPr>
        <a:xfrm rot="8987168">
          <a:off x="4780743" y="1161328"/>
          <a:ext cx="355955" cy="568368"/>
        </a:xfrm>
        <a:prstGeom prst="rightArrow">
          <a:avLst>
            <a:gd name="adj1" fmla="val 60000"/>
            <a:gd name="adj2" fmla="val 50000"/>
          </a:avLst>
        </a:prstGeom>
        <a:solidFill>
          <a:srgbClr val="509C76"/>
        </a:solidFill>
        <a:ln>
          <a:noFill/>
        </a:ln>
        <a:effectLst>
          <a:outerShdw blurRad="50800" dir="5400000" sx="105000" sy="105000" algn="ctr" rotWithShape="0">
            <a:srgbClr val="000000">
              <a:alpha val="40000"/>
            </a:srgbClr>
          </a:outerShdw>
        </a:effectLst>
        <a:scene3d>
          <a:camera prst="orthographicFront">
            <a:rot lat="0" lon="0" rev="0"/>
          </a:camera>
          <a:lightRig rig="balanced" dir="t">
            <a:rot lat="0" lon="0" rev="4800000"/>
          </a:lightRig>
        </a:scene3d>
        <a:sp3d prstMaterial="matte">
          <a:bevelT w="63500" h="50800" prst="angle"/>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fr-FR" sz="1100" kern="1200"/>
        </a:p>
      </dsp:txBody>
      <dsp:txXfrm>
        <a:off x="4880276" y="1248133"/>
        <a:ext cx="249169" cy="341020"/>
      </dsp:txXfrm>
    </dsp:sp>
    <dsp:sp modelId="{F356C25E-D7FF-A14D-A186-AFC04EFA63D9}">
      <dsp:nvSpPr>
        <dsp:cNvPr id="0" name=""/>
        <dsp:cNvSpPr/>
      </dsp:nvSpPr>
      <dsp:spPr>
        <a:xfrm>
          <a:off x="5144533" y="14323"/>
          <a:ext cx="1673996" cy="1673996"/>
        </a:xfrm>
        <a:prstGeom prst="ellipse">
          <a:avLst/>
        </a:prstGeom>
        <a:solidFill>
          <a:srgbClr val="509C76"/>
        </a:solidFill>
        <a:ln>
          <a:noFill/>
        </a:ln>
        <a:effectLst>
          <a:outerShdw blurRad="50800" dir="5400000" sx="105000" sy="105000" algn="ctr" rotWithShape="0">
            <a:srgbClr val="000000">
              <a:alpha val="40000"/>
            </a:srgbClr>
          </a:outerShdw>
        </a:effectLst>
        <a:scene3d>
          <a:camera prst="orthographicFront">
            <a:rot lat="0" lon="0" rev="0"/>
          </a:camera>
          <a:lightRig rig="balanced" dir="t">
            <a:rot lat="0" lon="0" rev="4800000"/>
          </a:lightRig>
        </a:scene3d>
        <a:sp3d prstMaterial="matte">
          <a:bevelT w="63500" h="50800" prst="angle"/>
        </a:sp3d>
      </dsp:spPr>
      <dsp:style>
        <a:lnRef idx="0">
          <a:scrgbClr r="0" g="0" b="0"/>
        </a:lnRef>
        <a:fillRef idx="3">
          <a:scrgbClr r="0" g="0" b="0"/>
        </a:fillRef>
        <a:effectRef idx="3">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fr-FR" sz="1300" kern="1200" dirty="0" smtClean="0">
              <a:solidFill>
                <a:srgbClr val="000000"/>
              </a:solidFill>
            </a:rPr>
            <a:t>ENJEUX</a:t>
          </a:r>
        </a:p>
        <a:p>
          <a:pPr lvl="0" algn="ctr" defTabSz="577850">
            <a:lnSpc>
              <a:spcPct val="90000"/>
            </a:lnSpc>
            <a:spcBef>
              <a:spcPct val="0"/>
            </a:spcBef>
            <a:spcAft>
              <a:spcPct val="35000"/>
            </a:spcAft>
          </a:pPr>
          <a:r>
            <a:rPr lang="fr-FR" sz="1300" kern="1200" dirty="0" smtClean="0">
              <a:solidFill>
                <a:srgbClr val="000000"/>
              </a:solidFill>
            </a:rPr>
            <a:t>+</a:t>
          </a:r>
        </a:p>
        <a:p>
          <a:pPr lvl="0" algn="ctr" defTabSz="577850">
            <a:lnSpc>
              <a:spcPct val="90000"/>
            </a:lnSpc>
            <a:spcBef>
              <a:spcPct val="0"/>
            </a:spcBef>
            <a:spcAft>
              <a:spcPct val="35000"/>
            </a:spcAft>
          </a:pPr>
          <a:r>
            <a:rPr lang="fr-FR" sz="1300" kern="1200" dirty="0" smtClean="0">
              <a:solidFill>
                <a:srgbClr val="000000"/>
              </a:solidFill>
            </a:rPr>
            <a:t>PERCEPTION</a:t>
          </a:r>
          <a:endParaRPr lang="fr-FR" sz="1300" kern="1200" dirty="0">
            <a:solidFill>
              <a:srgbClr val="000000"/>
            </a:solidFill>
          </a:endParaRPr>
        </a:p>
      </dsp:txBody>
      <dsp:txXfrm>
        <a:off x="5389684" y="259474"/>
        <a:ext cx="1183694" cy="1183694"/>
      </dsp:txXfrm>
    </dsp:sp>
    <dsp:sp modelId="{3475DAB9-A91B-3042-89E6-D6E38727761E}">
      <dsp:nvSpPr>
        <dsp:cNvPr id="0" name=""/>
        <dsp:cNvSpPr/>
      </dsp:nvSpPr>
      <dsp:spPr>
        <a:xfrm rot="1577385">
          <a:off x="2769966" y="1161328"/>
          <a:ext cx="355955" cy="568368"/>
        </a:xfrm>
        <a:prstGeom prst="rightArrow">
          <a:avLst>
            <a:gd name="adj1" fmla="val 60000"/>
            <a:gd name="adj2" fmla="val 50000"/>
          </a:avLst>
        </a:prstGeom>
        <a:solidFill>
          <a:srgbClr val="FF6600"/>
        </a:solidFill>
        <a:ln>
          <a:noFill/>
        </a:ln>
        <a:effectLst>
          <a:outerShdw blurRad="50800" dir="5400000" sx="105000" sy="105000" algn="ctr" rotWithShape="0">
            <a:srgbClr val="000000">
              <a:alpha val="40000"/>
            </a:srgbClr>
          </a:outerShdw>
        </a:effectLst>
        <a:scene3d>
          <a:camera prst="orthographicFront">
            <a:rot lat="0" lon="0" rev="0"/>
          </a:camera>
          <a:lightRig rig="balanced" dir="t">
            <a:rot lat="0" lon="0" rev="4800000"/>
          </a:lightRig>
        </a:scene3d>
        <a:sp3d prstMaterial="matte">
          <a:bevelT w="63500" h="50800" prst="angle"/>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fr-FR" sz="1100" kern="1200"/>
        </a:p>
      </dsp:txBody>
      <dsp:txXfrm rot="10800000">
        <a:off x="2775489" y="1251354"/>
        <a:ext cx="249169" cy="341020"/>
      </dsp:txXfrm>
    </dsp:sp>
    <dsp:sp modelId="{BBFB9B3B-AA52-F546-83A5-D6D3D77D7CBB}">
      <dsp:nvSpPr>
        <dsp:cNvPr id="0" name=""/>
        <dsp:cNvSpPr/>
      </dsp:nvSpPr>
      <dsp:spPr>
        <a:xfrm>
          <a:off x="1088135" y="14323"/>
          <a:ext cx="1673996" cy="1673996"/>
        </a:xfrm>
        <a:prstGeom prst="ellipse">
          <a:avLst/>
        </a:prstGeom>
        <a:solidFill>
          <a:srgbClr val="FF6600"/>
        </a:solidFill>
        <a:ln>
          <a:noFill/>
        </a:ln>
        <a:effectLst>
          <a:outerShdw blurRad="50800" dir="5400000" sx="105000" sy="105000" algn="ctr" rotWithShape="0">
            <a:srgbClr val="000000">
              <a:alpha val="40000"/>
            </a:srgbClr>
          </a:outerShdw>
        </a:effectLst>
        <a:scene3d>
          <a:camera prst="orthographicFront">
            <a:rot lat="0" lon="0" rev="0"/>
          </a:camera>
          <a:lightRig rig="balanced" dir="t">
            <a:rot lat="0" lon="0" rev="4800000"/>
          </a:lightRig>
        </a:scene3d>
        <a:sp3d prstMaterial="matte">
          <a:bevelT w="63500" h="50800" prst="angle"/>
        </a:sp3d>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fr-FR" sz="1600" kern="1200" smtClean="0">
              <a:solidFill>
                <a:schemeClr val="tx1"/>
              </a:solidFill>
            </a:rPr>
            <a:t>ALEA</a:t>
          </a:r>
          <a:endParaRPr lang="fr-FR" sz="1600" kern="1200" dirty="0">
            <a:solidFill>
              <a:schemeClr val="tx1"/>
            </a:solidFill>
          </a:endParaRPr>
        </a:p>
      </dsp:txBody>
      <dsp:txXfrm>
        <a:off x="1333286" y="259474"/>
        <a:ext cx="1183694" cy="1183694"/>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AF4C374-A53B-5946-8687-942386F4C9E4}" type="datetimeFigureOut">
              <a:rPr lang="fr-FR" smtClean="0"/>
              <a:t>21/10/15</a:t>
            </a:fld>
            <a:endParaRPr lang="fr-FR"/>
          </a:p>
        </p:txBody>
      </p:sp>
      <p:sp>
        <p:nvSpPr>
          <p:cNvPr id="4" name="Espace réservé de l'image des diapositives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6E31C2-E434-E344-96C4-412FBD71F90A}" type="slidenum">
              <a:rPr lang="fr-FR" smtClean="0"/>
              <a:t>‹#›</a:t>
            </a:fld>
            <a:endParaRPr lang="fr-FR"/>
          </a:p>
        </p:txBody>
      </p:sp>
    </p:spTree>
    <p:extLst>
      <p:ext uri="{BB962C8B-B14F-4D97-AF65-F5344CB8AC3E}">
        <p14:creationId xmlns:p14="http://schemas.microsoft.com/office/powerpoint/2010/main" val="3046313646"/>
      </p:ext>
    </p:extLst>
  </p:cSld>
  <p:clrMap bg1="lt1" tx1="dk1" bg2="lt2" tx2="dk2" accent1="accent1" accent2="accent2" accent3="accent3" accent4="accent4" accent5="accent5" accent6="accent6" hlink="hlink" folHlink="folHlink"/>
  <p:notesStyle>
    <a:lvl1pPr marL="0" algn="l" defTabSz="515813" rtl="0" eaLnBrk="1" latinLnBrk="0" hangingPunct="1">
      <a:defRPr sz="1400" kern="1200">
        <a:solidFill>
          <a:schemeClr val="tx1"/>
        </a:solidFill>
        <a:latin typeface="+mn-lt"/>
        <a:ea typeface="+mn-ea"/>
        <a:cs typeface="+mn-cs"/>
      </a:defRPr>
    </a:lvl1pPr>
    <a:lvl2pPr marL="515813" algn="l" defTabSz="515813" rtl="0" eaLnBrk="1" latinLnBrk="0" hangingPunct="1">
      <a:defRPr sz="1400" kern="1200">
        <a:solidFill>
          <a:schemeClr val="tx1"/>
        </a:solidFill>
        <a:latin typeface="+mn-lt"/>
        <a:ea typeface="+mn-ea"/>
        <a:cs typeface="+mn-cs"/>
      </a:defRPr>
    </a:lvl2pPr>
    <a:lvl3pPr marL="1031626" algn="l" defTabSz="515813" rtl="0" eaLnBrk="1" latinLnBrk="0" hangingPunct="1">
      <a:defRPr sz="1400" kern="1200">
        <a:solidFill>
          <a:schemeClr val="tx1"/>
        </a:solidFill>
        <a:latin typeface="+mn-lt"/>
        <a:ea typeface="+mn-ea"/>
        <a:cs typeface="+mn-cs"/>
      </a:defRPr>
    </a:lvl3pPr>
    <a:lvl4pPr marL="1547439" algn="l" defTabSz="515813" rtl="0" eaLnBrk="1" latinLnBrk="0" hangingPunct="1">
      <a:defRPr sz="1400" kern="1200">
        <a:solidFill>
          <a:schemeClr val="tx1"/>
        </a:solidFill>
        <a:latin typeface="+mn-lt"/>
        <a:ea typeface="+mn-ea"/>
        <a:cs typeface="+mn-cs"/>
      </a:defRPr>
    </a:lvl4pPr>
    <a:lvl5pPr marL="2063252" algn="l" defTabSz="515813" rtl="0" eaLnBrk="1" latinLnBrk="0" hangingPunct="1">
      <a:defRPr sz="1400" kern="1200">
        <a:solidFill>
          <a:schemeClr val="tx1"/>
        </a:solidFill>
        <a:latin typeface="+mn-lt"/>
        <a:ea typeface="+mn-ea"/>
        <a:cs typeface="+mn-cs"/>
      </a:defRPr>
    </a:lvl5pPr>
    <a:lvl6pPr marL="2579065" algn="l" defTabSz="515813" rtl="0" eaLnBrk="1" latinLnBrk="0" hangingPunct="1">
      <a:defRPr sz="1400" kern="1200">
        <a:solidFill>
          <a:schemeClr val="tx1"/>
        </a:solidFill>
        <a:latin typeface="+mn-lt"/>
        <a:ea typeface="+mn-ea"/>
        <a:cs typeface="+mn-cs"/>
      </a:defRPr>
    </a:lvl6pPr>
    <a:lvl7pPr marL="3094878" algn="l" defTabSz="515813" rtl="0" eaLnBrk="1" latinLnBrk="0" hangingPunct="1">
      <a:defRPr sz="1400" kern="1200">
        <a:solidFill>
          <a:schemeClr val="tx1"/>
        </a:solidFill>
        <a:latin typeface="+mn-lt"/>
        <a:ea typeface="+mn-ea"/>
        <a:cs typeface="+mn-cs"/>
      </a:defRPr>
    </a:lvl7pPr>
    <a:lvl8pPr marL="3610691" algn="l" defTabSz="515813" rtl="0" eaLnBrk="1" latinLnBrk="0" hangingPunct="1">
      <a:defRPr sz="1400" kern="1200">
        <a:solidFill>
          <a:schemeClr val="tx1"/>
        </a:solidFill>
        <a:latin typeface="+mn-lt"/>
        <a:ea typeface="+mn-ea"/>
        <a:cs typeface="+mn-cs"/>
      </a:defRPr>
    </a:lvl8pPr>
    <a:lvl9pPr marL="4126504" algn="l" defTabSz="515813"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515813" rtl="0" eaLnBrk="1" fontAlgn="auto" latinLnBrk="0" hangingPunct="1">
              <a:lnSpc>
                <a:spcPct val="100000"/>
              </a:lnSpc>
              <a:spcBef>
                <a:spcPts val="0"/>
              </a:spcBef>
              <a:spcAft>
                <a:spcPts val="0"/>
              </a:spcAft>
              <a:buClrTx/>
              <a:buSzTx/>
              <a:buFontTx/>
              <a:buNone/>
              <a:tabLst/>
              <a:defRPr/>
            </a:pPr>
            <a:r>
              <a:rPr lang="fr-FR" sz="1400" kern="1200" dirty="0" smtClean="0">
                <a:solidFill>
                  <a:schemeClr val="tx1"/>
                </a:solidFill>
                <a:effectLst/>
                <a:latin typeface="+mn-lt"/>
                <a:ea typeface="+mn-ea"/>
                <a:cs typeface="+mn-cs"/>
              </a:rPr>
              <a:t>Le thème de notre propos est de vous présenter un programme de recherche que nous avons lancé en début d’année et qui traite du risque de submersion marine et de vulnérabilité d’une commune littorale.</a:t>
            </a:r>
            <a:endParaRPr lang="en-GB" sz="1400"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BC6E31C2-E434-E344-96C4-412FBD71F90A}" type="slidenum">
              <a:rPr lang="fr-FR" smtClean="0"/>
              <a:t>1</a:t>
            </a:fld>
            <a:endParaRPr lang="fr-FR"/>
          </a:p>
        </p:txBody>
      </p:sp>
    </p:spTree>
    <p:extLst>
      <p:ext uri="{BB962C8B-B14F-4D97-AF65-F5344CB8AC3E}">
        <p14:creationId xmlns:p14="http://schemas.microsoft.com/office/powerpoint/2010/main" val="19857377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52500" y="685800"/>
            <a:ext cx="4953000" cy="3429000"/>
          </a:xfrm>
        </p:spPr>
      </p:sp>
      <p:sp>
        <p:nvSpPr>
          <p:cNvPr id="3" name="Espace réservé des commentaires 2"/>
          <p:cNvSpPr>
            <a:spLocks noGrp="1"/>
          </p:cNvSpPr>
          <p:nvPr>
            <p:ph type="body" idx="1"/>
          </p:nvPr>
        </p:nvSpPr>
        <p:spPr/>
        <p:txBody>
          <a:bodyPr/>
          <a:lstStyle/>
          <a:p>
            <a:r>
              <a:rPr lang="fr-FR" sz="1400" kern="1200" dirty="0" smtClean="0">
                <a:solidFill>
                  <a:schemeClr val="tx1"/>
                </a:solidFill>
                <a:effectLst/>
                <a:latin typeface="+mn-lt"/>
                <a:ea typeface="+mn-ea"/>
                <a:cs typeface="+mn-cs"/>
              </a:rPr>
              <a:t>Objectif du Programme CRISSIS</a:t>
            </a:r>
            <a:r>
              <a:rPr lang="fr-FR" sz="1400" kern="1200" baseline="0" dirty="0" smtClean="0">
                <a:solidFill>
                  <a:schemeClr val="tx1"/>
                </a:solidFill>
                <a:effectLst/>
                <a:latin typeface="+mn-lt"/>
                <a:ea typeface="+mn-ea"/>
                <a:cs typeface="+mn-cs"/>
              </a:rPr>
              <a:t> </a:t>
            </a:r>
            <a:r>
              <a:rPr lang="fr-FR" sz="1400" kern="1200" dirty="0" smtClean="0">
                <a:solidFill>
                  <a:schemeClr val="tx1"/>
                </a:solidFill>
                <a:effectLst/>
                <a:latin typeface="+mn-lt"/>
                <a:ea typeface="+mn-ea"/>
                <a:cs typeface="+mn-cs"/>
              </a:rPr>
              <a:t>est de proposer une approche </a:t>
            </a:r>
            <a:r>
              <a:rPr lang="fr-FR" sz="1400" b="1" kern="1200" dirty="0" smtClean="0">
                <a:solidFill>
                  <a:schemeClr val="tx1"/>
                </a:solidFill>
                <a:effectLst/>
                <a:latin typeface="+mn-lt"/>
                <a:ea typeface="+mn-ea"/>
                <a:cs typeface="+mn-cs"/>
              </a:rPr>
              <a:t>intégrée et opérationnelle du risque de submersion marine</a:t>
            </a:r>
            <a:r>
              <a:rPr lang="fr-FR" sz="1400" kern="1200" dirty="0" smtClean="0">
                <a:solidFill>
                  <a:schemeClr val="tx1"/>
                </a:solidFill>
                <a:effectLst/>
                <a:latin typeface="+mn-lt"/>
                <a:ea typeface="+mn-ea"/>
                <a:cs typeface="+mn-cs"/>
              </a:rPr>
              <a:t> sur une commune littorale du Languedoc-Roussillon, la commune de Leucate, qui concentre à la fois de forts enjeux urbains, touristiques et environnementaux et où l’aléa de submersion est particulièrement fort.</a:t>
            </a:r>
            <a:endParaRPr lang="en-GB" sz="1400" kern="1200" dirty="0" smtClean="0">
              <a:solidFill>
                <a:schemeClr val="tx1"/>
              </a:solidFill>
              <a:effectLst/>
              <a:latin typeface="+mn-lt"/>
              <a:ea typeface="+mn-ea"/>
              <a:cs typeface="+mn-cs"/>
            </a:endParaRPr>
          </a:p>
          <a:p>
            <a:r>
              <a:rPr lang="fr-FR" sz="1400" kern="1200" dirty="0" smtClean="0">
                <a:solidFill>
                  <a:schemeClr val="tx1"/>
                </a:solidFill>
                <a:effectLst/>
                <a:latin typeface="+mn-lt"/>
                <a:ea typeface="+mn-ea"/>
                <a:cs typeface="+mn-cs"/>
              </a:rPr>
              <a:t>Ce programme s’étale sur une durée de deux ans. Il est financé par le conseil supérieur de la formation et de la recherche stratégique et mené par 4 équipes de recherche associant géographes, modélisateurs, et spécialistes du risque.</a:t>
            </a:r>
            <a:endParaRPr lang="en-GB" sz="1400" kern="1200" dirty="0" smtClean="0">
              <a:solidFill>
                <a:schemeClr val="tx1"/>
              </a:solidFill>
              <a:effectLst/>
              <a:latin typeface="+mn-lt"/>
              <a:ea typeface="+mn-ea"/>
              <a:cs typeface="+mn-cs"/>
            </a:endParaRPr>
          </a:p>
          <a:p>
            <a:r>
              <a:rPr lang="fr-FR" sz="1400" kern="1200" dirty="0" smtClean="0">
                <a:solidFill>
                  <a:schemeClr val="tx1"/>
                </a:solidFill>
                <a:effectLst/>
                <a:latin typeface="+mn-lt"/>
                <a:ea typeface="+mn-ea"/>
                <a:cs typeface="+mn-cs"/>
              </a:rPr>
              <a:t>La commune de Leucate est bien sûr impliquée dans le projet, un des objectifs étant de montrer qu’il </a:t>
            </a:r>
            <a:r>
              <a:rPr lang="fr-FR" sz="1400" kern="1200" dirty="0" smtClean="0">
                <a:solidFill>
                  <a:schemeClr val="tx1"/>
                </a:solidFill>
                <a:effectLst/>
                <a:latin typeface="+mn-lt"/>
                <a:ea typeface="+mn-ea"/>
                <a:cs typeface="+mn-cs"/>
              </a:rPr>
              <a:t>est tout </a:t>
            </a:r>
            <a:r>
              <a:rPr lang="fr-FR" sz="1400" kern="1200" smtClean="0">
                <a:solidFill>
                  <a:schemeClr val="tx1"/>
                </a:solidFill>
                <a:effectLst/>
                <a:latin typeface="+mn-lt"/>
                <a:ea typeface="+mn-ea"/>
                <a:cs typeface="+mn-cs"/>
              </a:rPr>
              <a:t>à fait </a:t>
            </a:r>
            <a:r>
              <a:rPr lang="fr-FR" sz="1400" kern="1200" dirty="0" smtClean="0">
                <a:solidFill>
                  <a:schemeClr val="tx1"/>
                </a:solidFill>
                <a:effectLst/>
                <a:latin typeface="+mn-lt"/>
                <a:ea typeface="+mn-ea"/>
                <a:cs typeface="+mn-cs"/>
              </a:rPr>
              <a:t>possible d’améliorer la gestion du risque sans pour autant générer de contraintes trop fortes pour la commune en terme d’aménagement et de développement.</a:t>
            </a:r>
            <a:endParaRPr lang="en-GB" sz="14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fr-FR" sz="120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fr-FR" sz="120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fr-FR" sz="120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fr-FR" sz="1200" dirty="0" smtClean="0"/>
              <a:t>Le Conseil Supérieur de la Formation et de la Recherche Stratégiques est un Groupement d'Intérêt Public (GIP), créé le 17 novembre 2009 par le Président de la République. Il comprend une direction générale implantée à l'Ecole militaire, un conseil scientifique de 126 experts de haut niveau, et une trentaine de membres (ministères, instituts</a:t>
            </a:r>
            <a:r>
              <a:rPr lang="fr-FR" sz="1200" baseline="0" dirty="0" smtClean="0"/>
              <a:t> (IHEDN, INHESJ)</a:t>
            </a:r>
            <a:r>
              <a:rPr lang="fr-FR" sz="1200" dirty="0" smtClean="0"/>
              <a:t> et universités / grandes écoles, grandes entreprises du CAC 40).</a:t>
            </a:r>
          </a:p>
          <a:p>
            <a:pPr marL="0" marR="0" indent="0" algn="l" defTabSz="457200" rtl="0" eaLnBrk="1" fontAlgn="auto" latinLnBrk="0" hangingPunct="1">
              <a:lnSpc>
                <a:spcPct val="100000"/>
              </a:lnSpc>
              <a:spcBef>
                <a:spcPts val="0"/>
              </a:spcBef>
              <a:spcAft>
                <a:spcPts val="0"/>
              </a:spcAft>
              <a:buClrTx/>
              <a:buSzTx/>
              <a:buFontTx/>
              <a:buNone/>
              <a:tabLst/>
              <a:defRPr/>
            </a:pPr>
            <a:r>
              <a:rPr lang="fr-FR" sz="1200" dirty="0" smtClean="0"/>
              <a:t>Le CSFRS a pour objet le soutien, la coordination et l' animation des efforts développés en matière de recherche et de formation stratégiques dans les domaines de la sécurité et de la défense de façon à permettre l' élaboration et l'actualisation d'instruments de référence de niveau international.</a:t>
            </a:r>
          </a:p>
          <a:p>
            <a:pPr marL="0" marR="0" indent="0" algn="l" defTabSz="457200" rtl="0" eaLnBrk="1" fontAlgn="auto" latinLnBrk="0" hangingPunct="1">
              <a:lnSpc>
                <a:spcPct val="100000"/>
              </a:lnSpc>
              <a:spcBef>
                <a:spcPts val="0"/>
              </a:spcBef>
              <a:spcAft>
                <a:spcPts val="0"/>
              </a:spcAft>
              <a:buClrTx/>
              <a:buSzTx/>
              <a:buFontTx/>
              <a:buNone/>
              <a:tabLst/>
              <a:defRPr/>
            </a:pPr>
            <a:endParaRPr lang="fr-FR" sz="1200" dirty="0" smtClean="0"/>
          </a:p>
          <a:p>
            <a:endParaRPr lang="fr-FR" dirty="0"/>
          </a:p>
        </p:txBody>
      </p:sp>
      <p:sp>
        <p:nvSpPr>
          <p:cNvPr id="4" name="Espace réservé du numéro de diapositive 3"/>
          <p:cNvSpPr>
            <a:spLocks noGrp="1"/>
          </p:cNvSpPr>
          <p:nvPr>
            <p:ph type="sldNum" sz="quarter" idx="10"/>
          </p:nvPr>
        </p:nvSpPr>
        <p:spPr/>
        <p:txBody>
          <a:bodyPr/>
          <a:lstStyle/>
          <a:p>
            <a:fld id="{8D758D21-8813-804B-A9BB-43973146454E}" type="slidenum">
              <a:rPr lang="fr-FR" smtClean="0">
                <a:solidFill>
                  <a:prstClr val="black"/>
                </a:solidFill>
                <a:latin typeface="Calibri"/>
              </a:rPr>
              <a:pPr/>
              <a:t>2</a:t>
            </a:fld>
            <a:endParaRPr lang="fr-FR">
              <a:solidFill>
                <a:prstClr val="black"/>
              </a:solidFill>
              <a:latin typeface="Calibri"/>
            </a:endParaRPr>
          </a:p>
        </p:txBody>
      </p:sp>
    </p:spTree>
    <p:extLst>
      <p:ext uri="{BB962C8B-B14F-4D97-AF65-F5344CB8AC3E}">
        <p14:creationId xmlns:p14="http://schemas.microsoft.com/office/powerpoint/2010/main" val="39622596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400" kern="1200" dirty="0" smtClean="0">
                <a:solidFill>
                  <a:schemeClr val="tx1"/>
                </a:solidFill>
                <a:effectLst/>
                <a:latin typeface="+mn-lt"/>
                <a:ea typeface="+mn-ea"/>
                <a:cs typeface="+mn-cs"/>
              </a:rPr>
              <a:t>Ce n’est pas le premier programme sur le risque de submersion proposant une approche intégrée. Depuis </a:t>
            </a:r>
            <a:r>
              <a:rPr lang="fr-FR" sz="1400" kern="1200" dirty="0" err="1" smtClean="0">
                <a:solidFill>
                  <a:schemeClr val="tx1"/>
                </a:solidFill>
                <a:effectLst/>
                <a:latin typeface="+mn-lt"/>
                <a:ea typeface="+mn-ea"/>
                <a:cs typeface="+mn-cs"/>
              </a:rPr>
              <a:t>qques</a:t>
            </a:r>
            <a:r>
              <a:rPr lang="fr-FR" sz="1400" kern="1200" dirty="0" smtClean="0">
                <a:solidFill>
                  <a:schemeClr val="tx1"/>
                </a:solidFill>
                <a:effectLst/>
                <a:latin typeface="+mn-lt"/>
                <a:ea typeface="+mn-ea"/>
                <a:cs typeface="+mn-cs"/>
              </a:rPr>
              <a:t> années, dans le </a:t>
            </a:r>
            <a:r>
              <a:rPr lang="en-GB" sz="1400" kern="1200" dirty="0" err="1" smtClean="0">
                <a:solidFill>
                  <a:schemeClr val="tx1"/>
                </a:solidFill>
                <a:effectLst/>
                <a:latin typeface="+mn-lt"/>
                <a:ea typeface="+mn-ea"/>
                <a:cs typeface="+mn-cs"/>
              </a:rPr>
              <a:t>contexte</a:t>
            </a:r>
            <a:r>
              <a:rPr lang="en-GB" sz="1400" kern="1200" dirty="0" smtClean="0">
                <a:solidFill>
                  <a:schemeClr val="tx1"/>
                </a:solidFill>
                <a:effectLst/>
                <a:latin typeface="+mn-lt"/>
                <a:ea typeface="+mn-ea"/>
                <a:cs typeface="+mn-cs"/>
              </a:rPr>
              <a:t> de </a:t>
            </a:r>
            <a:r>
              <a:rPr lang="en-GB" sz="1400" kern="1200" dirty="0" err="1" smtClean="0">
                <a:solidFill>
                  <a:schemeClr val="tx1"/>
                </a:solidFill>
                <a:effectLst/>
                <a:latin typeface="+mn-lt"/>
                <a:ea typeface="+mn-ea"/>
                <a:cs typeface="+mn-cs"/>
              </a:rPr>
              <a:t>remontée</a:t>
            </a:r>
            <a:r>
              <a:rPr lang="en-GB" sz="1400" kern="1200" dirty="0" smtClean="0">
                <a:solidFill>
                  <a:schemeClr val="tx1"/>
                </a:solidFill>
                <a:effectLst/>
                <a:latin typeface="+mn-lt"/>
                <a:ea typeface="+mn-ea"/>
                <a:cs typeface="+mn-cs"/>
              </a:rPr>
              <a:t> du </a:t>
            </a:r>
            <a:r>
              <a:rPr lang="en-GB" sz="1400" kern="1200" dirty="0" err="1" smtClean="0">
                <a:solidFill>
                  <a:schemeClr val="tx1"/>
                </a:solidFill>
                <a:effectLst/>
                <a:latin typeface="+mn-lt"/>
                <a:ea typeface="+mn-ea"/>
                <a:cs typeface="+mn-cs"/>
              </a:rPr>
              <a:t>niveau</a:t>
            </a:r>
            <a:r>
              <a:rPr lang="en-GB" sz="1400" kern="1200" dirty="0" smtClean="0">
                <a:solidFill>
                  <a:schemeClr val="tx1"/>
                </a:solidFill>
                <a:effectLst/>
                <a:latin typeface="+mn-lt"/>
                <a:ea typeface="+mn-ea"/>
                <a:cs typeface="+mn-cs"/>
              </a:rPr>
              <a:t> de la </a:t>
            </a:r>
            <a:r>
              <a:rPr lang="en-GB" sz="1400" kern="1200" dirty="0" err="1" smtClean="0">
                <a:solidFill>
                  <a:schemeClr val="tx1"/>
                </a:solidFill>
                <a:effectLst/>
                <a:latin typeface="+mn-lt"/>
                <a:ea typeface="+mn-ea"/>
                <a:cs typeface="+mn-cs"/>
              </a:rPr>
              <a:t>mer</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liée</a:t>
            </a:r>
            <a:r>
              <a:rPr lang="en-GB" sz="1400" kern="1200" dirty="0" smtClean="0">
                <a:solidFill>
                  <a:schemeClr val="tx1"/>
                </a:solidFill>
                <a:effectLst/>
                <a:latin typeface="+mn-lt"/>
                <a:ea typeface="+mn-ea"/>
                <a:cs typeface="+mn-cs"/>
              </a:rPr>
              <a:t> au </a:t>
            </a:r>
            <a:r>
              <a:rPr lang="en-GB" sz="1400" kern="1200" dirty="0" err="1" smtClean="0">
                <a:solidFill>
                  <a:schemeClr val="tx1"/>
                </a:solidFill>
                <a:effectLst/>
                <a:latin typeface="+mn-lt"/>
                <a:ea typeface="+mn-ea"/>
                <a:cs typeface="+mn-cs"/>
              </a:rPr>
              <a:t>réchauffement</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climatique</a:t>
            </a:r>
            <a:r>
              <a:rPr lang="en-GB" sz="1400" kern="1200" dirty="0" smtClean="0">
                <a:solidFill>
                  <a:schemeClr val="tx1"/>
                </a:solidFill>
                <a:effectLst/>
                <a:latin typeface="+mn-lt"/>
                <a:ea typeface="+mn-ea"/>
                <a:cs typeface="+mn-cs"/>
              </a:rPr>
              <a:t>, des </a:t>
            </a:r>
            <a:r>
              <a:rPr lang="en-GB" sz="1400" kern="1200" dirty="0" err="1" smtClean="0">
                <a:solidFill>
                  <a:schemeClr val="tx1"/>
                </a:solidFill>
                <a:effectLst/>
                <a:latin typeface="+mn-lt"/>
                <a:ea typeface="+mn-ea"/>
                <a:cs typeface="+mn-cs"/>
              </a:rPr>
              <a:t>travaux</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récents</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comme</a:t>
            </a:r>
            <a:r>
              <a:rPr lang="en-GB" sz="1400" kern="1200" dirty="0" smtClean="0">
                <a:solidFill>
                  <a:schemeClr val="tx1"/>
                </a:solidFill>
                <a:effectLst/>
                <a:latin typeface="+mn-lt"/>
                <a:ea typeface="+mn-ea"/>
                <a:cs typeface="+mn-cs"/>
              </a:rPr>
              <a:t> </a:t>
            </a:r>
            <a:r>
              <a:rPr lang="fr-FR" sz="1400" kern="1200" dirty="0" smtClean="0">
                <a:solidFill>
                  <a:schemeClr val="tx1"/>
                </a:solidFill>
                <a:effectLst/>
                <a:latin typeface="+mn-lt"/>
                <a:ea typeface="+mn-ea"/>
                <a:cs typeface="+mn-cs"/>
              </a:rPr>
              <a:t>les programmes MISEEVA (2008-2011), JOHANNA (2010-2013), BARCASUB (2010-2013), COCORISCO (2011-2014) ont abordé la question du risque littoral en prenant en compte à la fois l’aléa, les vulnérabilités, ainsi que de la perception du risque par les populations. </a:t>
            </a:r>
            <a:endParaRPr lang="en-GB" sz="1400" kern="1200" dirty="0" smtClean="0">
              <a:solidFill>
                <a:schemeClr val="tx1"/>
              </a:solidFill>
              <a:effectLst/>
              <a:latin typeface="+mn-lt"/>
              <a:ea typeface="+mn-ea"/>
              <a:cs typeface="+mn-cs"/>
            </a:endParaRPr>
          </a:p>
          <a:p>
            <a:r>
              <a:rPr lang="en-GB" sz="1400" kern="1200" dirty="0" smtClean="0">
                <a:solidFill>
                  <a:schemeClr val="tx1"/>
                </a:solidFill>
                <a:effectLst/>
                <a:latin typeface="+mn-lt"/>
                <a:ea typeface="+mn-ea"/>
                <a:cs typeface="+mn-cs"/>
              </a:rPr>
              <a:t>Le programme CRISSIS </a:t>
            </a:r>
            <a:r>
              <a:rPr lang="en-GB" sz="1400" kern="1200" dirty="0" err="1" smtClean="0">
                <a:solidFill>
                  <a:schemeClr val="tx1"/>
                </a:solidFill>
                <a:effectLst/>
                <a:latin typeface="+mn-lt"/>
                <a:ea typeface="+mn-ea"/>
                <a:cs typeface="+mn-cs"/>
              </a:rPr>
              <a:t>comprend</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toutefois</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deux</a:t>
            </a:r>
            <a:r>
              <a:rPr lang="en-GB" sz="1400" kern="1200" dirty="0" smtClean="0">
                <a:solidFill>
                  <a:schemeClr val="tx1"/>
                </a:solidFill>
                <a:effectLst/>
                <a:latin typeface="+mn-lt"/>
                <a:ea typeface="+mn-ea"/>
                <a:cs typeface="+mn-cs"/>
              </a:rPr>
              <a:t> points </a:t>
            </a:r>
            <a:r>
              <a:rPr lang="en-GB" sz="1400" kern="1200" dirty="0" err="1" smtClean="0">
                <a:solidFill>
                  <a:schemeClr val="tx1"/>
                </a:solidFill>
                <a:effectLst/>
                <a:latin typeface="+mn-lt"/>
                <a:ea typeface="+mn-ea"/>
                <a:cs typeface="+mn-cs"/>
              </a:rPr>
              <a:t>originaux</a:t>
            </a:r>
            <a:r>
              <a:rPr lang="en-GB" sz="1400" kern="1200" dirty="0" smtClean="0">
                <a:solidFill>
                  <a:schemeClr val="tx1"/>
                </a:solidFill>
                <a:effectLst/>
                <a:latin typeface="+mn-lt"/>
                <a:ea typeface="+mn-ea"/>
                <a:cs typeface="+mn-cs"/>
              </a:rPr>
              <a:t> :</a:t>
            </a:r>
          </a:p>
          <a:p>
            <a:r>
              <a:rPr lang="en-GB" sz="1400" kern="1200" dirty="0" smtClean="0">
                <a:solidFill>
                  <a:schemeClr val="tx1"/>
                </a:solidFill>
                <a:effectLst/>
                <a:latin typeface="+mn-lt"/>
                <a:ea typeface="+mn-ea"/>
                <a:cs typeface="+mn-cs"/>
              </a:rPr>
              <a:t>- la </a:t>
            </a:r>
            <a:r>
              <a:rPr lang="en-GB" sz="1400" kern="1200" dirty="0" err="1" smtClean="0">
                <a:solidFill>
                  <a:schemeClr val="tx1"/>
                </a:solidFill>
                <a:effectLst/>
                <a:latin typeface="+mn-lt"/>
                <a:ea typeface="+mn-ea"/>
                <a:cs typeface="+mn-cs"/>
              </a:rPr>
              <a:t>spatialisation</a:t>
            </a:r>
            <a:r>
              <a:rPr lang="en-GB" sz="1400" kern="1200" dirty="0" smtClean="0">
                <a:solidFill>
                  <a:schemeClr val="tx1"/>
                </a:solidFill>
                <a:effectLst/>
                <a:latin typeface="+mn-lt"/>
                <a:ea typeface="+mn-ea"/>
                <a:cs typeface="+mn-cs"/>
              </a:rPr>
              <a:t> de</a:t>
            </a:r>
            <a:r>
              <a:rPr lang="en-GB" sz="1400" kern="1200" baseline="0" dirty="0" smtClean="0">
                <a:solidFill>
                  <a:schemeClr val="tx1"/>
                </a:solidFill>
                <a:effectLst/>
                <a:latin typeface="+mn-lt"/>
                <a:ea typeface="+mn-ea"/>
                <a:cs typeface="+mn-cs"/>
              </a:rPr>
              <a:t> la</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représentation</a:t>
            </a:r>
            <a:r>
              <a:rPr lang="en-GB" sz="1400" kern="1200" baseline="0" dirty="0" smtClean="0">
                <a:solidFill>
                  <a:schemeClr val="tx1"/>
                </a:solidFill>
                <a:effectLst/>
                <a:latin typeface="+mn-lt"/>
                <a:ea typeface="+mn-ea"/>
                <a:cs typeface="+mn-cs"/>
              </a:rPr>
              <a:t> </a:t>
            </a:r>
            <a:r>
              <a:rPr lang="en-GB" sz="1400" kern="1200" baseline="0" dirty="0" err="1" smtClean="0">
                <a:solidFill>
                  <a:schemeClr val="tx1"/>
                </a:solidFill>
                <a:effectLst/>
                <a:latin typeface="+mn-lt"/>
                <a:ea typeface="+mn-ea"/>
                <a:cs typeface="+mn-cs"/>
              </a:rPr>
              <a:t>sociale</a:t>
            </a:r>
            <a:r>
              <a:rPr lang="en-GB" sz="1400" kern="1200" baseline="0" dirty="0" smtClean="0">
                <a:solidFill>
                  <a:schemeClr val="tx1"/>
                </a:solidFill>
                <a:effectLst/>
                <a:latin typeface="+mn-lt"/>
                <a:ea typeface="+mn-ea"/>
                <a:cs typeface="+mn-cs"/>
              </a:rPr>
              <a:t> </a:t>
            </a:r>
            <a:r>
              <a:rPr lang="en-GB" sz="1400" kern="1200" dirty="0" smtClean="0">
                <a:solidFill>
                  <a:schemeClr val="tx1"/>
                </a:solidFill>
                <a:effectLst/>
                <a:latin typeface="+mn-lt"/>
                <a:ea typeface="+mn-ea"/>
                <a:cs typeface="+mn-cs"/>
              </a:rPr>
              <a:t> et perception du </a:t>
            </a:r>
            <a:r>
              <a:rPr lang="en-GB" sz="1400" kern="1200" dirty="0" err="1" smtClean="0">
                <a:solidFill>
                  <a:schemeClr val="tx1"/>
                </a:solidFill>
                <a:effectLst/>
                <a:latin typeface="+mn-lt"/>
                <a:ea typeface="+mn-ea"/>
                <a:cs typeface="+mn-cs"/>
              </a:rPr>
              <a:t>risque</a:t>
            </a:r>
            <a:r>
              <a:rPr lang="en-GB" sz="1400" kern="1200" dirty="0" smtClean="0">
                <a:solidFill>
                  <a:schemeClr val="tx1"/>
                </a:solidFill>
                <a:effectLst/>
                <a:latin typeface="+mn-lt"/>
                <a:ea typeface="+mn-ea"/>
                <a:cs typeface="+mn-cs"/>
              </a:rPr>
              <a:t> (culture du </a:t>
            </a:r>
            <a:r>
              <a:rPr lang="en-GB" sz="1400" kern="1200" dirty="0" err="1" smtClean="0">
                <a:solidFill>
                  <a:schemeClr val="tx1"/>
                </a:solidFill>
                <a:effectLst/>
                <a:latin typeface="+mn-lt"/>
                <a:ea typeface="+mn-ea"/>
                <a:cs typeface="+mn-cs"/>
              </a:rPr>
              <a:t>risque</a:t>
            </a:r>
            <a:r>
              <a:rPr lang="en-GB" sz="1400" kern="1200" dirty="0" smtClean="0">
                <a:solidFill>
                  <a:schemeClr val="tx1"/>
                </a:solidFill>
                <a:effectLst/>
                <a:latin typeface="+mn-lt"/>
                <a:ea typeface="+mn-ea"/>
                <a:cs typeface="+mn-cs"/>
              </a:rPr>
              <a:t>)</a:t>
            </a:r>
          </a:p>
          <a:p>
            <a:r>
              <a:rPr lang="en-GB" sz="1400" kern="1200" dirty="0" smtClean="0">
                <a:solidFill>
                  <a:schemeClr val="tx1"/>
                </a:solidFill>
                <a:effectLst/>
                <a:latin typeface="+mn-lt"/>
                <a:ea typeface="+mn-ea"/>
                <a:cs typeface="+mn-cs"/>
              </a:rPr>
              <a:t>- la prise en </a:t>
            </a:r>
            <a:r>
              <a:rPr lang="en-GB" sz="1400" kern="1200" dirty="0" err="1" smtClean="0">
                <a:solidFill>
                  <a:schemeClr val="tx1"/>
                </a:solidFill>
                <a:effectLst/>
                <a:latin typeface="+mn-lt"/>
                <a:ea typeface="+mn-ea"/>
                <a:cs typeface="+mn-cs"/>
              </a:rPr>
              <a:t>compte</a:t>
            </a:r>
            <a:r>
              <a:rPr lang="en-GB" sz="1400" kern="1200" dirty="0" smtClean="0">
                <a:solidFill>
                  <a:schemeClr val="tx1"/>
                </a:solidFill>
                <a:effectLst/>
                <a:latin typeface="+mn-lt"/>
                <a:ea typeface="+mn-ea"/>
                <a:cs typeface="+mn-cs"/>
              </a:rPr>
              <a:t> de la </a:t>
            </a:r>
            <a:r>
              <a:rPr lang="en-GB" sz="1400" kern="1200" dirty="0" err="1" smtClean="0">
                <a:solidFill>
                  <a:schemeClr val="tx1"/>
                </a:solidFill>
                <a:effectLst/>
                <a:latin typeface="+mn-lt"/>
                <a:ea typeface="+mn-ea"/>
                <a:cs typeface="+mn-cs"/>
              </a:rPr>
              <a:t>gestion</a:t>
            </a:r>
            <a:r>
              <a:rPr lang="en-GB" sz="1400" kern="1200" dirty="0" smtClean="0">
                <a:solidFill>
                  <a:schemeClr val="tx1"/>
                </a:solidFill>
                <a:effectLst/>
                <a:latin typeface="+mn-lt"/>
                <a:ea typeface="+mn-ea"/>
                <a:cs typeface="+mn-cs"/>
              </a:rPr>
              <a:t> de </a:t>
            </a:r>
            <a:r>
              <a:rPr lang="en-GB" sz="1400" kern="1200" dirty="0" err="1" smtClean="0">
                <a:solidFill>
                  <a:schemeClr val="tx1"/>
                </a:solidFill>
                <a:effectLst/>
                <a:latin typeface="+mn-lt"/>
                <a:ea typeface="+mn-ea"/>
                <a:cs typeface="+mn-cs"/>
              </a:rPr>
              <a:t>crise</a:t>
            </a:r>
            <a:r>
              <a:rPr lang="en-GB" sz="1400" kern="1200" dirty="0" smtClean="0">
                <a:solidFill>
                  <a:schemeClr val="tx1"/>
                </a:solidFill>
                <a:effectLst/>
                <a:latin typeface="+mn-lt"/>
                <a:ea typeface="+mn-ea"/>
                <a:cs typeface="+mn-cs"/>
              </a:rPr>
              <a:t> avec </a:t>
            </a:r>
            <a:r>
              <a:rPr lang="en-GB" sz="1400" kern="1200" dirty="0" err="1" smtClean="0">
                <a:solidFill>
                  <a:schemeClr val="tx1"/>
                </a:solidFill>
                <a:effectLst/>
                <a:latin typeface="+mn-lt"/>
                <a:ea typeface="+mn-ea"/>
                <a:cs typeface="+mn-cs"/>
              </a:rPr>
              <a:t>l’élaboration</a:t>
            </a:r>
            <a:r>
              <a:rPr lang="en-GB" sz="1400" kern="1200" dirty="0" smtClean="0">
                <a:solidFill>
                  <a:schemeClr val="tx1"/>
                </a:solidFill>
                <a:effectLst/>
                <a:latin typeface="+mn-lt"/>
                <a:ea typeface="+mn-ea"/>
                <a:cs typeface="+mn-cs"/>
              </a:rPr>
              <a:t> de </a:t>
            </a:r>
            <a:r>
              <a:rPr lang="en-GB" sz="1400" kern="1200" dirty="0" err="1" smtClean="0">
                <a:solidFill>
                  <a:schemeClr val="tx1"/>
                </a:solidFill>
                <a:effectLst/>
                <a:latin typeface="+mn-lt"/>
                <a:ea typeface="+mn-ea"/>
                <a:cs typeface="+mn-cs"/>
              </a:rPr>
              <a:t>scénarii</a:t>
            </a:r>
            <a:r>
              <a:rPr lang="en-GB" sz="1400" kern="1200" dirty="0" smtClean="0">
                <a:solidFill>
                  <a:schemeClr val="tx1"/>
                </a:solidFill>
                <a:effectLst/>
                <a:latin typeface="+mn-lt"/>
                <a:ea typeface="+mn-ea"/>
                <a:cs typeface="+mn-cs"/>
              </a:rPr>
              <a:t> de </a:t>
            </a:r>
            <a:r>
              <a:rPr lang="en-GB" sz="1400" kern="1200" dirty="0" err="1" smtClean="0">
                <a:solidFill>
                  <a:schemeClr val="tx1"/>
                </a:solidFill>
                <a:effectLst/>
                <a:latin typeface="+mn-lt"/>
                <a:ea typeface="+mn-ea"/>
                <a:cs typeface="+mn-cs"/>
              </a:rPr>
              <a:t>crise</a:t>
            </a:r>
            <a:r>
              <a:rPr lang="en-GB" sz="1400" kern="1200" dirty="0" smtClean="0">
                <a:solidFill>
                  <a:schemeClr val="tx1"/>
                </a:solidFill>
                <a:effectLst/>
                <a:latin typeface="+mn-lt"/>
                <a:ea typeface="+mn-ea"/>
                <a:cs typeface="+mn-cs"/>
              </a:rPr>
              <a:t> et la </a:t>
            </a:r>
            <a:r>
              <a:rPr lang="en-GB" sz="1400" kern="1200" dirty="0" err="1" smtClean="0">
                <a:solidFill>
                  <a:schemeClr val="tx1"/>
                </a:solidFill>
                <a:effectLst/>
                <a:latin typeface="+mn-lt"/>
                <a:ea typeface="+mn-ea"/>
                <a:cs typeface="+mn-cs"/>
              </a:rPr>
              <a:t>mise</a:t>
            </a:r>
            <a:r>
              <a:rPr lang="en-GB" sz="1400" kern="1200" dirty="0" smtClean="0">
                <a:solidFill>
                  <a:schemeClr val="tx1"/>
                </a:solidFill>
                <a:effectLst/>
                <a:latin typeface="+mn-lt"/>
                <a:ea typeface="+mn-ea"/>
                <a:cs typeface="+mn-cs"/>
              </a:rPr>
              <a:t> en </a:t>
            </a:r>
            <a:r>
              <a:rPr lang="en-GB" sz="1400" kern="1200" dirty="0" err="1" smtClean="0">
                <a:solidFill>
                  <a:schemeClr val="tx1"/>
                </a:solidFill>
                <a:effectLst/>
                <a:latin typeface="+mn-lt"/>
                <a:ea typeface="+mn-ea"/>
                <a:cs typeface="+mn-cs"/>
              </a:rPr>
              <a:t>pratique</a:t>
            </a:r>
            <a:r>
              <a:rPr lang="en-GB" sz="1400" kern="1200" dirty="0" smtClean="0">
                <a:solidFill>
                  <a:schemeClr val="tx1"/>
                </a:solidFill>
                <a:effectLst/>
                <a:latin typeface="+mn-lt"/>
                <a:ea typeface="+mn-ea"/>
                <a:cs typeface="+mn-cs"/>
              </a:rPr>
              <a:t> des </a:t>
            </a:r>
            <a:r>
              <a:rPr lang="en-GB" sz="1400" kern="1200" dirty="0" err="1" smtClean="0">
                <a:solidFill>
                  <a:schemeClr val="tx1"/>
                </a:solidFill>
                <a:effectLst/>
                <a:latin typeface="+mn-lt"/>
                <a:ea typeface="+mn-ea"/>
                <a:cs typeface="+mn-cs"/>
              </a:rPr>
              <a:t>exercices</a:t>
            </a:r>
            <a:endParaRPr lang="en-GB" sz="1400" kern="1200" dirty="0" smtClean="0">
              <a:solidFill>
                <a:schemeClr val="tx1"/>
              </a:solidFill>
              <a:effectLst/>
              <a:latin typeface="+mn-lt"/>
              <a:ea typeface="+mn-ea"/>
              <a:cs typeface="+mn-cs"/>
            </a:endParaRPr>
          </a:p>
          <a:p>
            <a:pPr marL="0" marR="0" indent="0" algn="l" defTabSz="515813" rtl="0" eaLnBrk="1" fontAlgn="auto" latinLnBrk="0" hangingPunct="1">
              <a:lnSpc>
                <a:spcPct val="100000"/>
              </a:lnSpc>
              <a:spcBef>
                <a:spcPts val="0"/>
              </a:spcBef>
              <a:spcAft>
                <a:spcPts val="0"/>
              </a:spcAft>
              <a:buClrTx/>
              <a:buSzTx/>
              <a:buFontTx/>
              <a:buNone/>
              <a:tabLst/>
              <a:defRPr/>
            </a:pPr>
            <a:endParaRPr lang="fr-FR" sz="1400" dirty="0" smtClean="0"/>
          </a:p>
          <a:p>
            <a:pPr marL="0" marR="0" indent="0" algn="l" defTabSz="515813" rtl="0" eaLnBrk="1" fontAlgn="auto" latinLnBrk="0" hangingPunct="1">
              <a:lnSpc>
                <a:spcPct val="100000"/>
              </a:lnSpc>
              <a:spcBef>
                <a:spcPts val="0"/>
              </a:spcBef>
              <a:spcAft>
                <a:spcPts val="0"/>
              </a:spcAft>
              <a:buClrTx/>
              <a:buSzTx/>
              <a:buFontTx/>
              <a:buNone/>
              <a:tabLst/>
              <a:defRPr/>
            </a:pPr>
            <a:endParaRPr lang="fr-FR" sz="1400" dirty="0" smtClean="0"/>
          </a:p>
          <a:p>
            <a:pPr marL="0" marR="0" indent="0" algn="l" defTabSz="515813" rtl="0" eaLnBrk="1" fontAlgn="auto" latinLnBrk="0" hangingPunct="1">
              <a:lnSpc>
                <a:spcPct val="100000"/>
              </a:lnSpc>
              <a:spcBef>
                <a:spcPts val="0"/>
              </a:spcBef>
              <a:spcAft>
                <a:spcPts val="0"/>
              </a:spcAft>
              <a:buClrTx/>
              <a:buSzTx/>
              <a:buFontTx/>
              <a:buNone/>
              <a:tabLst/>
              <a:defRPr/>
            </a:pPr>
            <a:endParaRPr lang="fr-FR" sz="1400" dirty="0" smtClean="0"/>
          </a:p>
          <a:p>
            <a:pPr marL="0" marR="0" indent="0" algn="l" defTabSz="515813" rtl="0" eaLnBrk="1" fontAlgn="auto" latinLnBrk="0" hangingPunct="1">
              <a:lnSpc>
                <a:spcPct val="100000"/>
              </a:lnSpc>
              <a:spcBef>
                <a:spcPts val="0"/>
              </a:spcBef>
              <a:spcAft>
                <a:spcPts val="0"/>
              </a:spcAft>
              <a:buClrTx/>
              <a:buSzTx/>
              <a:buFontTx/>
              <a:buNone/>
              <a:tabLst/>
              <a:defRPr/>
            </a:pPr>
            <a:endParaRPr lang="fr-FR" sz="1400" dirty="0" smtClean="0"/>
          </a:p>
          <a:p>
            <a:pPr marL="0" marR="0" indent="0" algn="l" defTabSz="515813" rtl="0" eaLnBrk="1" fontAlgn="auto" latinLnBrk="0" hangingPunct="1">
              <a:lnSpc>
                <a:spcPct val="100000"/>
              </a:lnSpc>
              <a:spcBef>
                <a:spcPts val="0"/>
              </a:spcBef>
              <a:spcAft>
                <a:spcPts val="0"/>
              </a:spcAft>
              <a:buClrTx/>
              <a:buSzTx/>
              <a:buFontTx/>
              <a:buNone/>
              <a:tabLst/>
              <a:defRPr/>
            </a:pPr>
            <a:r>
              <a:rPr lang="fr-FR" sz="1400" dirty="0" smtClean="0"/>
              <a:t>COCORISCO : renforcer la connaissance et la compréhension sur la vulnérabilité des territoires face aux risques côtiers liés à la mobilité du trait de côte en termes d'érosion et de submersion marine.</a:t>
            </a:r>
          </a:p>
          <a:p>
            <a:endParaRPr lang="fr-FR" dirty="0" smtClean="0"/>
          </a:p>
          <a:p>
            <a:r>
              <a:rPr lang="fr-FR" b="1" dirty="0" smtClean="0"/>
              <a:t>Submersion marine : une interview de l’équipe du projet JOHANNA</a:t>
            </a:r>
          </a:p>
          <a:p>
            <a:r>
              <a:rPr lang="fr-FR" dirty="0" smtClean="0"/>
              <a:t>27.04.2015 </a:t>
            </a:r>
          </a:p>
          <a:p>
            <a:r>
              <a:rPr lang="fr-FR" dirty="0" smtClean="0"/>
              <a:t>Le projet JOHANNA visait à avancer vers une prédiction des coûts des dommages liés aux submersions marines et aux vagues lors des tempêtes. L’équipe du projet présente ses résultats en images.</a:t>
            </a:r>
          </a:p>
          <a:p>
            <a:r>
              <a:rPr lang="fr-FR" dirty="0" smtClean="0"/>
              <a:t>Réalisé entre 2010 et 2013 par le BRGM et l’Université de Bretagne Occidentale (UBO) et cofinancé par la Fondation MAIF pour la recherche et le BRGM, le projet JOHANNA et la thèse de doctorat associée (C. André, 2013) avaient pour objectif de faire avancer la connaissance des dommages aux habitations provoqués par les submersions marines et les vagues lors des tempêtes.</a:t>
            </a:r>
          </a:p>
          <a:p>
            <a:r>
              <a:rPr lang="fr-FR" dirty="0" smtClean="0"/>
              <a:t>Le projet s’est appuyé sur les événements de tempête Johanna et </a:t>
            </a:r>
            <a:r>
              <a:rPr lang="fr-FR" dirty="0" err="1" smtClean="0"/>
              <a:t>Xynthia</a:t>
            </a:r>
            <a:r>
              <a:rPr lang="fr-FR" dirty="0" smtClean="0"/>
              <a:t>, qui ont respectivement touché le littoral atlantique français en mars 2008 et février 2010.</a:t>
            </a:r>
          </a:p>
          <a:p>
            <a:r>
              <a:rPr lang="fr-FR" dirty="0" smtClean="0"/>
              <a:t>La Fondation MAIF a réalisé une interview de deux chercheurs membres de l’équipe projet, Camille André et Sylvestre Le Roy.</a:t>
            </a:r>
          </a:p>
          <a:p>
            <a:endParaRPr lang="fr-FR" dirty="0" smtClean="0"/>
          </a:p>
          <a:p>
            <a:endParaRPr lang="fr-FR" dirty="0" smtClean="0"/>
          </a:p>
          <a:p>
            <a:r>
              <a:rPr lang="fr-FR" dirty="0" smtClean="0"/>
              <a:t>Ce projet vise la mise en place d’une méthodologie de quantification de l’aléa et de la vulnérabilité, sociale, économique et environnementale de la zone côtière à la submersion marine dans un contexte de changement global (climatique et anthropique) à l’échelle de la région Languedoc Roussillon et à l’échelle locale sur quelques sites.</a:t>
            </a:r>
          </a:p>
          <a:p>
            <a:r>
              <a:rPr lang="fr-FR" dirty="0" smtClean="0"/>
              <a:t>Cela implique des développements scientifiques en termes de modèles hydrodynamiques littoraux, en réalisant une plate-forme de modèles qui, à partir des forçages climatiques, définira les seuils d’inondation, l’extension et la période de retour de ce type d’évènement. Il s’agit également de construire des scénarios prospectifs socio-économiques (2010, 2020, 2050) et d’évaluer leur impact sur les valeurs marchandes et non marchandes des enjeux mis en péril, d’analyser les processus de dommages et leur coûts, et d’analyser la capacité d’adaptation au risque, à travers la perception sociétale du risque et les réponses données par les instances décisionnelles.</a:t>
            </a:r>
          </a:p>
          <a:p>
            <a:r>
              <a:rPr lang="fr-FR" dirty="0" smtClean="0"/>
              <a:t>Il prévoit :</a:t>
            </a:r>
          </a:p>
          <a:p>
            <a:r>
              <a:rPr lang="fr-FR" dirty="0" smtClean="0"/>
              <a:t>la mise en place d’une chaine de traitement pour modéliser l’aléa (couplage et développement de différents modèles existants)</a:t>
            </a:r>
          </a:p>
          <a:p>
            <a:r>
              <a:rPr lang="fr-FR" dirty="0" smtClean="0"/>
              <a:t>l’intégration des différents drivers (tempêtes, élévation du niveau de la mer, set up…) pour la définition de l’aléa</a:t>
            </a:r>
          </a:p>
          <a:p>
            <a:r>
              <a:rPr lang="fr-FR" dirty="0" smtClean="0"/>
              <a:t>l’établissement d’une boite à outil transdisciplinaire entre exposition à l’aléa et socio économie</a:t>
            </a:r>
          </a:p>
          <a:p>
            <a:r>
              <a:rPr lang="fr-FR" dirty="0" smtClean="0"/>
              <a:t>la typologie et évaluation chiffrée des enjeux marchands et non marchands</a:t>
            </a:r>
          </a:p>
          <a:p>
            <a:r>
              <a:rPr lang="fr-FR" dirty="0" smtClean="0"/>
              <a:t>la définition de fonction de dommages, et la pondération par la capacité d’adaptation socio-économique</a:t>
            </a:r>
          </a:p>
          <a:p>
            <a:r>
              <a:rPr lang="fr-FR" dirty="0" smtClean="0"/>
              <a:t>la démarche à échelles emboitées dans l’optique de répondre à la nécessité d’une gestion intégrée de la zone côtière</a:t>
            </a:r>
          </a:p>
          <a:p>
            <a:endParaRPr lang="fr-FR" dirty="0" smtClean="0"/>
          </a:p>
          <a:p>
            <a:r>
              <a:rPr lang="fr-FR" dirty="0" smtClean="0"/>
              <a:t>Le projet MISEEVA (</a:t>
            </a:r>
            <a:r>
              <a:rPr lang="fr-FR" i="1" dirty="0" smtClean="0"/>
              <a:t>Marine </a:t>
            </a:r>
            <a:r>
              <a:rPr lang="fr-FR" i="1" dirty="0" err="1" smtClean="0"/>
              <a:t>Inundation</a:t>
            </a:r>
            <a:r>
              <a:rPr lang="fr-FR" i="1" dirty="0" smtClean="0"/>
              <a:t> </a:t>
            </a:r>
            <a:r>
              <a:rPr lang="fr-FR" i="1" dirty="0" err="1" smtClean="0"/>
              <a:t>hazard</a:t>
            </a:r>
            <a:r>
              <a:rPr lang="fr-FR" i="1" dirty="0" smtClean="0"/>
              <a:t> </a:t>
            </a:r>
            <a:r>
              <a:rPr lang="fr-FR" i="1" dirty="0" err="1" smtClean="0"/>
              <a:t>exposure</a:t>
            </a:r>
            <a:r>
              <a:rPr lang="fr-FR" i="1" dirty="0" smtClean="0"/>
              <a:t> </a:t>
            </a:r>
            <a:r>
              <a:rPr lang="fr-FR" i="1" dirty="0" err="1" smtClean="0"/>
              <a:t>modelling</a:t>
            </a:r>
            <a:r>
              <a:rPr lang="fr-FR" i="1" dirty="0" smtClean="0"/>
              <a:t> and Social, </a:t>
            </a:r>
            <a:r>
              <a:rPr lang="fr-FR" i="1" dirty="0" err="1" smtClean="0"/>
              <a:t>Economic</a:t>
            </a:r>
            <a:r>
              <a:rPr lang="fr-FR" i="1" dirty="0" smtClean="0"/>
              <a:t> and </a:t>
            </a:r>
            <a:r>
              <a:rPr lang="fr-FR" i="1" dirty="0" err="1" smtClean="0"/>
              <a:t>Environmental</a:t>
            </a:r>
            <a:r>
              <a:rPr lang="fr-FR" i="1" dirty="0" smtClean="0"/>
              <a:t> </a:t>
            </a:r>
            <a:r>
              <a:rPr lang="fr-FR" i="1" dirty="0" err="1" smtClean="0"/>
              <a:t>Vulnerability</a:t>
            </a:r>
            <a:r>
              <a:rPr lang="fr-FR" i="1" dirty="0" smtClean="0"/>
              <a:t> </a:t>
            </a:r>
            <a:r>
              <a:rPr lang="fr-FR" i="1" dirty="0" err="1" smtClean="0"/>
              <a:t>Assessment</a:t>
            </a:r>
            <a:r>
              <a:rPr lang="fr-FR" i="1" dirty="0" smtClean="0"/>
              <a:t> in regard to global changes</a:t>
            </a:r>
            <a:r>
              <a:rPr lang="fr-FR" dirty="0" smtClean="0"/>
              <a:t>, 2008-11) s’inscrit dans le cadre du programme de l’ANR « Vulnérabilité Milieu Climat ». Ce projet, coordonné par le BRGM (service « Risques », Orléans), vise à évaluer la vulnérabilité sociale, économique et environnementale de la zone côtière à l’évolution de l’aléa submersion marine provoqué par le changement climatique. L’unité D3E/NRE du BRGM, en partenariat avec le LAMETA et la SOGREAH (société d'ingénierie), a mis en place et testé une méthodologie d’évaluation des impacts économiques d’une élévation du niveau de la mer liée au changement climatique dans le siècle à venir en Languedoc- Roussillon. Cette évaluation, couplée avec les résultats de modélisation « physique » de l’aléa, prend en compte les impacts sur les biens de type marchand mais aussi non marchand (plages, lagunes et zones humides, eaux souterraines) ainsi que sur les différents secteurs économiques associés, pour différents scénarios d’anticipation et/ou d’adaptation des pouvoirs publics (déni, laisser-faire, protection, retrait). Le LAMETA a été particulièrement impliqué dans l’étude des perceptions que les populations ont de cet aléa, des types de comportements qui pourront être attendus et influer sur la vulnérabilité ainsi que dans l’évaluation des types de réponse qui pourront être mis en œuvre par les politiques publiques pour anticiper au mieux ces changements.</a:t>
            </a:r>
          </a:p>
          <a:p>
            <a:endParaRPr lang="fr-FR" dirty="0"/>
          </a:p>
        </p:txBody>
      </p:sp>
      <p:sp>
        <p:nvSpPr>
          <p:cNvPr id="4" name="Espace réservé du numéro de diapositive 3"/>
          <p:cNvSpPr>
            <a:spLocks noGrp="1"/>
          </p:cNvSpPr>
          <p:nvPr>
            <p:ph type="sldNum" sz="quarter" idx="10"/>
          </p:nvPr>
        </p:nvSpPr>
        <p:spPr/>
        <p:txBody>
          <a:bodyPr/>
          <a:lstStyle/>
          <a:p>
            <a:fld id="{BC6E31C2-E434-E344-96C4-412FBD71F90A}" type="slidenum">
              <a:rPr lang="fr-FR" smtClean="0"/>
              <a:t>3</a:t>
            </a:fld>
            <a:endParaRPr lang="fr-FR"/>
          </a:p>
        </p:txBody>
      </p:sp>
    </p:spTree>
    <p:extLst>
      <p:ext uri="{BB962C8B-B14F-4D97-AF65-F5344CB8AC3E}">
        <p14:creationId xmlns:p14="http://schemas.microsoft.com/office/powerpoint/2010/main" val="35107407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515813" rtl="0" eaLnBrk="1" fontAlgn="auto" latinLnBrk="0" hangingPunct="1">
              <a:lnSpc>
                <a:spcPct val="100000"/>
              </a:lnSpc>
              <a:spcBef>
                <a:spcPts val="0"/>
              </a:spcBef>
              <a:spcAft>
                <a:spcPts val="0"/>
              </a:spcAft>
              <a:buClrTx/>
              <a:buSzTx/>
              <a:buFontTx/>
              <a:buNone/>
              <a:tabLst/>
              <a:defRPr/>
            </a:pPr>
            <a:r>
              <a:rPr lang="fr-FR" sz="1400" kern="1200" dirty="0" smtClean="0">
                <a:solidFill>
                  <a:schemeClr val="tx1"/>
                </a:solidFill>
                <a:effectLst/>
                <a:latin typeface="+mn-lt"/>
                <a:ea typeface="+mn-ea"/>
                <a:cs typeface="+mn-cs"/>
              </a:rPr>
              <a:t>La commune de Leucate se situe donc dans la région Languedoc-Roussillon, dans le département de l’Aude. La commune est subdivisée en plusieurs quartiers : </a:t>
            </a:r>
            <a:r>
              <a:rPr lang="fr-FR" sz="1400" kern="1200" dirty="0" err="1" smtClean="0">
                <a:solidFill>
                  <a:schemeClr val="tx1"/>
                </a:solidFill>
                <a:effectLst/>
                <a:latin typeface="+mn-lt"/>
                <a:ea typeface="+mn-ea"/>
                <a:cs typeface="+mn-cs"/>
              </a:rPr>
              <a:t>leucate</a:t>
            </a:r>
            <a:r>
              <a:rPr lang="fr-FR" sz="1400" kern="1200" dirty="0" smtClean="0">
                <a:solidFill>
                  <a:schemeClr val="tx1"/>
                </a:solidFill>
                <a:effectLst/>
                <a:latin typeface="+mn-lt"/>
                <a:ea typeface="+mn-ea"/>
                <a:cs typeface="+mn-cs"/>
              </a:rPr>
              <a:t> village situé sur les hauteurs, puis trois stations balnéaires, La </a:t>
            </a:r>
            <a:r>
              <a:rPr lang="fr-FR" sz="1400" kern="1200" dirty="0" err="1" smtClean="0">
                <a:solidFill>
                  <a:schemeClr val="tx1"/>
                </a:solidFill>
                <a:effectLst/>
                <a:latin typeface="+mn-lt"/>
                <a:ea typeface="+mn-ea"/>
                <a:cs typeface="+mn-cs"/>
              </a:rPr>
              <a:t>Franqui</a:t>
            </a:r>
            <a:r>
              <a:rPr lang="fr-FR" sz="1400" kern="1200" dirty="0" smtClean="0">
                <a:solidFill>
                  <a:schemeClr val="tx1"/>
                </a:solidFill>
                <a:effectLst/>
                <a:latin typeface="+mn-lt"/>
                <a:ea typeface="+mn-ea"/>
                <a:cs typeface="+mn-cs"/>
              </a:rPr>
              <a:t> au nord du cap Leucate, et Leucate Plage et Port Leucate au sud du cap. Nous nous sommes focalisés sur ces deux derniers quartiers très exposés au risque de submersion. Leucate Plage a été construit en partie sur un ancien grau reliant la Méditerranée à la lagune de Salses - Leucate. Port Leucate construite à la fin des années soixante dans le cadre de la mission d’aménagement Racine sur le cordon littoral de faible altitude qui barre l’étang de Salses-Leucate. </a:t>
            </a:r>
          </a:p>
          <a:p>
            <a:pPr marL="0" marR="0" indent="0" algn="l" defTabSz="515813" rtl="0" eaLnBrk="1" fontAlgn="auto" latinLnBrk="0" hangingPunct="1">
              <a:lnSpc>
                <a:spcPct val="100000"/>
              </a:lnSpc>
              <a:spcBef>
                <a:spcPts val="0"/>
              </a:spcBef>
              <a:spcAft>
                <a:spcPts val="0"/>
              </a:spcAft>
              <a:buClrTx/>
              <a:buSzTx/>
              <a:buFontTx/>
              <a:buNone/>
              <a:tabLst/>
              <a:defRPr/>
            </a:pPr>
            <a:r>
              <a:rPr lang="fr-FR" sz="1400" kern="1200" dirty="0" smtClean="0">
                <a:solidFill>
                  <a:schemeClr val="tx1"/>
                </a:solidFill>
                <a:effectLst/>
                <a:latin typeface="+mn-lt"/>
                <a:ea typeface="+mn-ea"/>
                <a:cs typeface="+mn-cs"/>
              </a:rPr>
              <a:t>Ces deux agglomérations sont périodiquement inondées lors des grandes tempêtes de sud-est, au cours desquelles le niveau marin peut approcher 3 m NGF. Les inondations peuvent en plus être renforcées par une conjonction des tempêtes avec de fortes précipitations, qui font monter le niveau de l’étang et provoquent des ruissellements importants sur les versants des falaises du cap. </a:t>
            </a:r>
          </a:p>
          <a:p>
            <a:pPr marL="0" marR="0" indent="0" algn="l" defTabSz="515813" rtl="0" eaLnBrk="1" fontAlgn="auto" latinLnBrk="0" hangingPunct="1">
              <a:lnSpc>
                <a:spcPct val="100000"/>
              </a:lnSpc>
              <a:spcBef>
                <a:spcPts val="0"/>
              </a:spcBef>
              <a:spcAft>
                <a:spcPts val="0"/>
              </a:spcAft>
              <a:buClrTx/>
              <a:buSzTx/>
              <a:buFontTx/>
              <a:buNone/>
              <a:tabLst/>
              <a:defRPr/>
            </a:pPr>
            <a:r>
              <a:rPr lang="fr-FR" sz="1400" kern="1200" dirty="0" smtClean="0">
                <a:solidFill>
                  <a:schemeClr val="tx1"/>
                </a:solidFill>
                <a:effectLst/>
                <a:latin typeface="+mn-lt"/>
                <a:ea typeface="+mn-ea"/>
                <a:cs typeface="+mn-cs"/>
              </a:rPr>
              <a:t>La vulnérabilité de ces deux stations est d’autant plus forte que en cas de submersion,  une seule route permet l’évacuation vers le sud ou le nord-ouest et cette route est elle aussi régulièrement inondée.</a:t>
            </a:r>
            <a:endParaRPr lang="en-GB" sz="1400" kern="1200" dirty="0" smtClean="0">
              <a:solidFill>
                <a:schemeClr val="tx1"/>
              </a:solidFill>
              <a:effectLst/>
              <a:latin typeface="+mn-lt"/>
              <a:ea typeface="+mn-ea"/>
              <a:cs typeface="+mn-cs"/>
            </a:endParaRPr>
          </a:p>
          <a:p>
            <a:pPr marL="0" marR="0" indent="0" algn="l" defTabSz="515813" rtl="0" eaLnBrk="1" fontAlgn="auto" latinLnBrk="0" hangingPunct="1">
              <a:lnSpc>
                <a:spcPct val="100000"/>
              </a:lnSpc>
              <a:spcBef>
                <a:spcPts val="0"/>
              </a:spcBef>
              <a:spcAft>
                <a:spcPts val="0"/>
              </a:spcAft>
              <a:buClrTx/>
              <a:buSzTx/>
              <a:buFontTx/>
              <a:buNone/>
              <a:tabLst/>
              <a:defRPr/>
            </a:pPr>
            <a:endParaRPr lang="fr-FR" sz="1400" kern="1200" dirty="0" smtClean="0">
              <a:solidFill>
                <a:schemeClr val="tx1"/>
              </a:solidFill>
              <a:effectLst/>
              <a:latin typeface="+mn-lt"/>
              <a:ea typeface="+mn-ea"/>
              <a:cs typeface="+mn-cs"/>
            </a:endParaRPr>
          </a:p>
          <a:p>
            <a:pPr marL="0" marR="0" indent="0" algn="l" defTabSz="515813" rtl="0" eaLnBrk="1" fontAlgn="auto" latinLnBrk="0" hangingPunct="1">
              <a:lnSpc>
                <a:spcPct val="100000"/>
              </a:lnSpc>
              <a:spcBef>
                <a:spcPts val="0"/>
              </a:spcBef>
              <a:spcAft>
                <a:spcPts val="0"/>
              </a:spcAft>
              <a:buClrTx/>
              <a:buSzTx/>
              <a:buFontTx/>
              <a:buNone/>
              <a:tabLst/>
              <a:defRPr/>
            </a:pPr>
            <a:endParaRPr lang="fr-FR" sz="1400" kern="1200" dirty="0" smtClean="0">
              <a:solidFill>
                <a:schemeClr val="tx1"/>
              </a:solidFill>
              <a:effectLst/>
              <a:latin typeface="+mn-lt"/>
              <a:ea typeface="+mn-ea"/>
              <a:cs typeface="+mn-cs"/>
            </a:endParaRPr>
          </a:p>
          <a:p>
            <a:pPr marL="0" marR="0" indent="0" algn="l" defTabSz="515813" rtl="0" eaLnBrk="1" fontAlgn="auto" latinLnBrk="0" hangingPunct="1">
              <a:lnSpc>
                <a:spcPct val="100000"/>
              </a:lnSpc>
              <a:spcBef>
                <a:spcPts val="0"/>
              </a:spcBef>
              <a:spcAft>
                <a:spcPts val="0"/>
              </a:spcAft>
              <a:buClrTx/>
              <a:buSzTx/>
              <a:buFontTx/>
              <a:buNone/>
              <a:tabLst/>
              <a:defRPr/>
            </a:pPr>
            <a:endParaRPr lang="en-GB" sz="1400"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BC6E31C2-E434-E344-96C4-412FBD71F90A}" type="slidenum">
              <a:rPr lang="fr-FR" smtClean="0"/>
              <a:t>4</a:t>
            </a:fld>
            <a:endParaRPr lang="fr-FR"/>
          </a:p>
        </p:txBody>
      </p:sp>
    </p:spTree>
    <p:extLst>
      <p:ext uri="{BB962C8B-B14F-4D97-AF65-F5344CB8AC3E}">
        <p14:creationId xmlns:p14="http://schemas.microsoft.com/office/powerpoint/2010/main" val="16764253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400" kern="1200" dirty="0" smtClean="0">
                <a:solidFill>
                  <a:schemeClr val="tx1"/>
                </a:solidFill>
                <a:effectLst/>
                <a:latin typeface="+mn-lt"/>
                <a:ea typeface="+mn-ea"/>
                <a:cs typeface="+mn-cs"/>
              </a:rPr>
              <a:t>Si l’on regarde l’historique des submersions, depuis 1982 il y a eu 14 arrêtés de catastrophe naturelle. Sur les 14 arrêtés, </a:t>
            </a:r>
            <a:r>
              <a:rPr lang="en-GB" sz="1400" kern="1200" dirty="0" smtClean="0">
                <a:solidFill>
                  <a:schemeClr val="tx1"/>
                </a:solidFill>
                <a:effectLst/>
                <a:latin typeface="+mn-lt"/>
                <a:ea typeface="+mn-ea"/>
                <a:cs typeface="+mn-cs"/>
              </a:rPr>
              <a:t>12 </a:t>
            </a:r>
            <a:r>
              <a:rPr lang="en-GB" sz="1400" kern="1200" dirty="0" err="1" smtClean="0">
                <a:solidFill>
                  <a:schemeClr val="tx1"/>
                </a:solidFill>
                <a:effectLst/>
                <a:latin typeface="+mn-lt"/>
                <a:ea typeface="+mn-ea"/>
                <a:cs typeface="+mn-cs"/>
              </a:rPr>
              <a:t>sont</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dus</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à</a:t>
            </a:r>
            <a:r>
              <a:rPr lang="en-GB" sz="1400" kern="1200" dirty="0" smtClean="0">
                <a:solidFill>
                  <a:schemeClr val="tx1"/>
                </a:solidFill>
                <a:effectLst/>
                <a:latin typeface="+mn-lt"/>
                <a:ea typeface="+mn-ea"/>
                <a:cs typeface="+mn-cs"/>
              </a:rPr>
              <a:t> des </a:t>
            </a:r>
            <a:r>
              <a:rPr lang="en-GB" sz="1400" kern="1200" dirty="0" err="1" smtClean="0">
                <a:solidFill>
                  <a:schemeClr val="tx1"/>
                </a:solidFill>
                <a:effectLst/>
                <a:latin typeface="+mn-lt"/>
                <a:ea typeface="+mn-ea"/>
                <a:cs typeface="+mn-cs"/>
              </a:rPr>
              <a:t>inondations</a:t>
            </a:r>
            <a:r>
              <a:rPr lang="en-GB" sz="1400" kern="1200" dirty="0" smtClean="0">
                <a:solidFill>
                  <a:schemeClr val="tx1"/>
                </a:solidFill>
                <a:effectLst/>
                <a:latin typeface="+mn-lt"/>
                <a:ea typeface="+mn-ea"/>
                <a:cs typeface="+mn-cs"/>
              </a:rPr>
              <a:t> (on ne </a:t>
            </a:r>
            <a:r>
              <a:rPr lang="en-GB" sz="1400" kern="1200" dirty="0" err="1" smtClean="0">
                <a:solidFill>
                  <a:schemeClr val="tx1"/>
                </a:solidFill>
                <a:effectLst/>
                <a:latin typeface="+mn-lt"/>
                <a:ea typeface="+mn-ea"/>
                <a:cs typeface="+mn-cs"/>
              </a:rPr>
              <a:t>sait</a:t>
            </a:r>
            <a:r>
              <a:rPr lang="en-GB" sz="1400" kern="1200" dirty="0" smtClean="0">
                <a:solidFill>
                  <a:schemeClr val="tx1"/>
                </a:solidFill>
                <a:effectLst/>
                <a:latin typeface="+mn-lt"/>
                <a:ea typeface="+mn-ea"/>
                <a:cs typeface="+mn-cs"/>
              </a:rPr>
              <a:t> pas </a:t>
            </a:r>
            <a:r>
              <a:rPr lang="en-GB" sz="1400" kern="1200" dirty="0" err="1" smtClean="0">
                <a:solidFill>
                  <a:schemeClr val="tx1"/>
                </a:solidFill>
                <a:effectLst/>
                <a:latin typeface="+mn-lt"/>
                <a:ea typeface="+mn-ea"/>
                <a:cs typeface="+mn-cs"/>
              </a:rPr>
              <a:t>s’il</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s’agit</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d’inondations</a:t>
            </a:r>
            <a:r>
              <a:rPr lang="en-GB" sz="1400" kern="1200" dirty="0" smtClean="0">
                <a:solidFill>
                  <a:schemeClr val="tx1"/>
                </a:solidFill>
                <a:effectLst/>
                <a:latin typeface="+mn-lt"/>
                <a:ea typeface="+mn-ea"/>
                <a:cs typeface="+mn-cs"/>
              </a:rPr>
              <a:t> dues </a:t>
            </a:r>
            <a:r>
              <a:rPr lang="en-GB" sz="1400" kern="1200" dirty="0" err="1" smtClean="0">
                <a:solidFill>
                  <a:schemeClr val="tx1"/>
                </a:solidFill>
                <a:effectLst/>
                <a:latin typeface="+mn-lt"/>
                <a:ea typeface="+mn-ea"/>
                <a:cs typeface="+mn-cs"/>
              </a:rPr>
              <a:t>uniquement</a:t>
            </a:r>
            <a:r>
              <a:rPr lang="en-GB" sz="1400" kern="1200" dirty="0" smtClean="0">
                <a:solidFill>
                  <a:schemeClr val="tx1"/>
                </a:solidFill>
                <a:effectLst/>
                <a:latin typeface="+mn-lt"/>
                <a:ea typeface="+mn-ea"/>
                <a:cs typeface="+mn-cs"/>
              </a:rPr>
              <a:t> aux </a:t>
            </a:r>
            <a:r>
              <a:rPr lang="en-GB" sz="1400" kern="1200" dirty="0" err="1" smtClean="0">
                <a:solidFill>
                  <a:schemeClr val="tx1"/>
                </a:solidFill>
                <a:effectLst/>
                <a:latin typeface="+mn-lt"/>
                <a:ea typeface="+mn-ea"/>
                <a:cs typeface="+mn-cs"/>
              </a:rPr>
              <a:t>précipitations</a:t>
            </a:r>
            <a:r>
              <a:rPr lang="en-GB" sz="1400" kern="1200" dirty="0" smtClean="0">
                <a:solidFill>
                  <a:schemeClr val="tx1"/>
                </a:solidFill>
                <a:effectLst/>
                <a:latin typeface="+mn-lt"/>
                <a:ea typeface="+mn-ea"/>
                <a:cs typeface="+mn-cs"/>
              </a:rPr>
              <a:t>). </a:t>
            </a:r>
            <a:r>
              <a:rPr lang="fr-FR" sz="1400" kern="1200" dirty="0" smtClean="0">
                <a:solidFill>
                  <a:schemeClr val="tx1"/>
                </a:solidFill>
                <a:effectLst/>
                <a:latin typeface="+mn-lt"/>
                <a:ea typeface="+mn-ea"/>
                <a:cs typeface="+mn-cs"/>
              </a:rPr>
              <a:t>Et on constate que depuis 18 ans (1997) tous les arrêtés sont liés à l’action mécanique des vagues, à l’exception de la tempête de </a:t>
            </a:r>
            <a:r>
              <a:rPr lang="fr-FR" sz="1400" kern="1200" dirty="0" err="1" smtClean="0">
                <a:solidFill>
                  <a:schemeClr val="tx1"/>
                </a:solidFill>
                <a:effectLst/>
                <a:latin typeface="+mn-lt"/>
                <a:ea typeface="+mn-ea"/>
                <a:cs typeface="+mn-cs"/>
              </a:rPr>
              <a:t>nov</a:t>
            </a:r>
            <a:r>
              <a:rPr lang="fr-FR" sz="1400" kern="1200" dirty="0" smtClean="0">
                <a:solidFill>
                  <a:schemeClr val="tx1"/>
                </a:solidFill>
                <a:effectLst/>
                <a:latin typeface="+mn-lt"/>
                <a:ea typeface="+mn-ea"/>
                <a:cs typeface="+mn-cs"/>
              </a:rPr>
              <a:t> 1999 qui indique ‘inondations et coulées de boue’. On peut s’interroger sur le fait que l’action liée aux vagues ne soit pas mentionnée, car quand on regarde les photos réalisées après la tempête, on peut voir par exemple un cargo échoué dont le tirant d’eau est de 3,64 m, un peu au nord du cap Leucate (ce qui montre que la mer est quand même montée de manière significative).</a:t>
            </a:r>
            <a:endParaRPr lang="en-GB" sz="1400" kern="1200" dirty="0" smtClean="0">
              <a:solidFill>
                <a:schemeClr val="tx1"/>
              </a:solidFill>
              <a:effectLst/>
              <a:latin typeface="+mn-lt"/>
              <a:ea typeface="+mn-ea"/>
              <a:cs typeface="+mn-cs"/>
            </a:endParaRPr>
          </a:p>
          <a:p>
            <a:r>
              <a:rPr lang="fr-FR" sz="1400" kern="1200" dirty="0" smtClean="0">
                <a:solidFill>
                  <a:schemeClr val="tx1"/>
                </a:solidFill>
                <a:effectLst/>
                <a:latin typeface="+mn-lt"/>
                <a:ea typeface="+mn-ea"/>
                <a:cs typeface="+mn-cs"/>
              </a:rPr>
              <a:t>Paradoxalement, malgré sa forte exposition au risque, il a fallu attendre octobre 2012 pour qu’un 1</a:t>
            </a:r>
            <a:r>
              <a:rPr lang="fr-FR" sz="1400" kern="1200" baseline="30000" dirty="0" smtClean="0">
                <a:solidFill>
                  <a:schemeClr val="tx1"/>
                </a:solidFill>
                <a:effectLst/>
                <a:latin typeface="+mn-lt"/>
                <a:ea typeface="+mn-ea"/>
                <a:cs typeface="+mn-cs"/>
              </a:rPr>
              <a:t>er</a:t>
            </a:r>
            <a:r>
              <a:rPr lang="fr-FR" sz="1400" kern="1200" dirty="0" smtClean="0">
                <a:solidFill>
                  <a:schemeClr val="tx1"/>
                </a:solidFill>
                <a:effectLst/>
                <a:latin typeface="+mn-lt"/>
                <a:ea typeface="+mn-ea"/>
                <a:cs typeface="+mn-cs"/>
              </a:rPr>
              <a:t> PPRI soit prescrit (PPR inondation par submersion marine), mais celui-ci en est encore aujourd’hui au stade de l’enquête. Le Plan Communal de Sauvegarde (PCS) a quant à lui été adopté en décembre 2013 à la suite de l’événement de mars 2013.</a:t>
            </a:r>
            <a:r>
              <a:rPr lang="en-GB" dirty="0" smtClean="0">
                <a:effectLst/>
              </a:rPr>
              <a:t> </a:t>
            </a:r>
          </a:p>
          <a:p>
            <a:endParaRPr lang="en-GB" dirty="0" smtClean="0">
              <a:effectLst/>
            </a:endParaRPr>
          </a:p>
          <a:p>
            <a:endParaRPr lang="en-GB" dirty="0" smtClean="0">
              <a:effectLst/>
            </a:endParaRPr>
          </a:p>
        </p:txBody>
      </p:sp>
      <p:sp>
        <p:nvSpPr>
          <p:cNvPr id="4" name="Espace réservé du numéro de diapositive 3"/>
          <p:cNvSpPr>
            <a:spLocks noGrp="1"/>
          </p:cNvSpPr>
          <p:nvPr>
            <p:ph type="sldNum" sz="quarter" idx="10"/>
          </p:nvPr>
        </p:nvSpPr>
        <p:spPr/>
        <p:txBody>
          <a:bodyPr/>
          <a:lstStyle/>
          <a:p>
            <a:fld id="{BC6E31C2-E434-E344-96C4-412FBD71F90A}" type="slidenum">
              <a:rPr lang="fr-FR" smtClean="0"/>
              <a:t>5</a:t>
            </a:fld>
            <a:endParaRPr lang="fr-FR"/>
          </a:p>
        </p:txBody>
      </p:sp>
    </p:spTree>
    <p:extLst>
      <p:ext uri="{BB962C8B-B14F-4D97-AF65-F5344CB8AC3E}">
        <p14:creationId xmlns:p14="http://schemas.microsoft.com/office/powerpoint/2010/main" val="16764253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400" kern="1200" dirty="0" err="1" smtClean="0">
                <a:solidFill>
                  <a:schemeClr val="tx1"/>
                </a:solidFill>
                <a:effectLst/>
                <a:latin typeface="+mn-lt"/>
                <a:ea typeface="+mn-ea"/>
                <a:cs typeface="+mn-cs"/>
              </a:rPr>
              <a:t>Qques</a:t>
            </a:r>
            <a:r>
              <a:rPr lang="fr-FR" sz="1400" kern="1200" dirty="0" smtClean="0">
                <a:solidFill>
                  <a:schemeClr val="tx1"/>
                </a:solidFill>
                <a:effectLst/>
                <a:latin typeface="+mn-lt"/>
                <a:ea typeface="+mn-ea"/>
                <a:cs typeface="+mn-cs"/>
              </a:rPr>
              <a:t> illustrations des tempêtes. Port Leucate tout d’abord qui présente des zones particulièrement vulnérables pour lesquelles les endommagements deviennent critiques, comme</a:t>
            </a:r>
          </a:p>
          <a:p>
            <a:r>
              <a:rPr lang="fr-FR" sz="1400" kern="1200" dirty="0" smtClean="0">
                <a:solidFill>
                  <a:schemeClr val="tx1"/>
                </a:solidFill>
                <a:effectLst/>
                <a:latin typeface="+mn-lt"/>
                <a:ea typeface="+mn-ea"/>
                <a:cs typeface="+mn-cs"/>
              </a:rPr>
              <a:t>La zone naturiste où la plage est relativement étroite (une 20aine de m), et disparaît régulièrement sous l’assaut des tempêtes (érosion des soubassements des résidences ou les petits jardins qui font office de piscine). Elle est de la même façon rechargée aussi régulièrement. </a:t>
            </a:r>
          </a:p>
          <a:p>
            <a:r>
              <a:rPr lang="en-GB" sz="1400" kern="1200" dirty="0" smtClean="0">
                <a:solidFill>
                  <a:schemeClr val="tx1"/>
                </a:solidFill>
                <a:effectLst/>
                <a:latin typeface="+mn-lt"/>
                <a:ea typeface="+mn-ea"/>
                <a:cs typeface="+mn-cs"/>
              </a:rPr>
              <a:t>Le port </a:t>
            </a:r>
            <a:r>
              <a:rPr lang="en-GB" sz="1400" kern="1200" dirty="0" err="1" smtClean="0">
                <a:solidFill>
                  <a:schemeClr val="tx1"/>
                </a:solidFill>
                <a:effectLst/>
                <a:latin typeface="+mn-lt"/>
                <a:ea typeface="+mn-ea"/>
                <a:cs typeface="+mn-cs"/>
              </a:rPr>
              <a:t>côté</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lagune</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où</a:t>
            </a:r>
            <a:r>
              <a:rPr lang="en-GB" sz="1400" kern="1200" dirty="0" smtClean="0">
                <a:solidFill>
                  <a:schemeClr val="tx1"/>
                </a:solidFill>
                <a:effectLst/>
                <a:latin typeface="+mn-lt"/>
                <a:ea typeface="+mn-ea"/>
                <a:cs typeface="+mn-cs"/>
              </a:rPr>
              <a:t> de temps en temps on ne </a:t>
            </a:r>
            <a:r>
              <a:rPr lang="en-GB" sz="1400" kern="1200" dirty="0" err="1" smtClean="0">
                <a:solidFill>
                  <a:schemeClr val="tx1"/>
                </a:solidFill>
                <a:effectLst/>
                <a:latin typeface="+mn-lt"/>
                <a:ea typeface="+mn-ea"/>
                <a:cs typeface="+mn-cs"/>
              </a:rPr>
              <a:t>distingue</a:t>
            </a:r>
            <a:r>
              <a:rPr lang="en-GB" sz="1400" kern="1200" dirty="0" smtClean="0">
                <a:solidFill>
                  <a:schemeClr val="tx1"/>
                </a:solidFill>
                <a:effectLst/>
                <a:latin typeface="+mn-lt"/>
                <a:ea typeface="+mn-ea"/>
                <a:cs typeface="+mn-cs"/>
              </a:rPr>
              <a:t> plus beaucoup la </a:t>
            </a:r>
            <a:r>
              <a:rPr lang="en-GB" sz="1400" kern="1200" dirty="0" err="1" smtClean="0">
                <a:solidFill>
                  <a:schemeClr val="tx1"/>
                </a:solidFill>
                <a:effectLst/>
                <a:latin typeface="+mn-lt"/>
                <a:ea typeface="+mn-ea"/>
                <a:cs typeface="+mn-cs"/>
              </a:rPr>
              <a:t>limite</a:t>
            </a:r>
            <a:r>
              <a:rPr lang="en-GB" sz="1400" kern="1200" dirty="0" smtClean="0">
                <a:solidFill>
                  <a:schemeClr val="tx1"/>
                </a:solidFill>
                <a:effectLst/>
                <a:latin typeface="+mn-lt"/>
                <a:ea typeface="+mn-ea"/>
                <a:cs typeface="+mn-cs"/>
              </a:rPr>
              <a:t> port / promenade. Les premiers </a:t>
            </a:r>
            <a:r>
              <a:rPr lang="en-GB" sz="1400" kern="1200" dirty="0" err="1" smtClean="0">
                <a:solidFill>
                  <a:schemeClr val="tx1"/>
                </a:solidFill>
                <a:effectLst/>
                <a:latin typeface="+mn-lt"/>
                <a:ea typeface="+mn-ea"/>
                <a:cs typeface="+mn-cs"/>
              </a:rPr>
              <a:t>résultats</a:t>
            </a:r>
            <a:r>
              <a:rPr lang="en-GB" sz="1400" kern="1200" dirty="0" smtClean="0">
                <a:solidFill>
                  <a:schemeClr val="tx1"/>
                </a:solidFill>
                <a:effectLst/>
                <a:latin typeface="+mn-lt"/>
                <a:ea typeface="+mn-ea"/>
                <a:cs typeface="+mn-cs"/>
              </a:rPr>
              <a:t> de la </a:t>
            </a:r>
            <a:r>
              <a:rPr lang="en-GB" sz="1400" kern="1200" dirty="0" err="1" smtClean="0">
                <a:solidFill>
                  <a:schemeClr val="tx1"/>
                </a:solidFill>
                <a:effectLst/>
                <a:latin typeface="+mn-lt"/>
                <a:ea typeface="+mn-ea"/>
                <a:cs typeface="+mn-cs"/>
              </a:rPr>
              <a:t>modélisation</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semblent</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montrer</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que</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lors</a:t>
            </a:r>
            <a:r>
              <a:rPr lang="en-GB" sz="1400" kern="1200" dirty="0" smtClean="0">
                <a:solidFill>
                  <a:schemeClr val="tx1"/>
                </a:solidFill>
                <a:effectLst/>
                <a:latin typeface="+mn-lt"/>
                <a:ea typeface="+mn-ea"/>
                <a:cs typeface="+mn-cs"/>
              </a:rPr>
              <a:t> des </a:t>
            </a:r>
            <a:r>
              <a:rPr lang="en-GB" sz="1400" kern="1200" dirty="0" err="1" smtClean="0">
                <a:solidFill>
                  <a:schemeClr val="tx1"/>
                </a:solidFill>
                <a:effectLst/>
                <a:latin typeface="+mn-lt"/>
                <a:ea typeface="+mn-ea"/>
                <a:cs typeface="+mn-cs"/>
              </a:rPr>
              <a:t>tempêtes</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l’eau</a:t>
            </a:r>
            <a:r>
              <a:rPr lang="en-GB" sz="1400" kern="1200" dirty="0" smtClean="0">
                <a:solidFill>
                  <a:schemeClr val="tx1"/>
                </a:solidFill>
                <a:effectLst/>
                <a:latin typeface="+mn-lt"/>
                <a:ea typeface="+mn-ea"/>
                <a:cs typeface="+mn-cs"/>
              </a:rPr>
              <a:t> qui entre </a:t>
            </a:r>
            <a:r>
              <a:rPr lang="en-GB" sz="1400" kern="1200" dirty="0" err="1" smtClean="0">
                <a:solidFill>
                  <a:schemeClr val="tx1"/>
                </a:solidFill>
                <a:effectLst/>
                <a:latin typeface="+mn-lt"/>
                <a:ea typeface="+mn-ea"/>
                <a:cs typeface="+mn-cs"/>
              </a:rPr>
              <a:t>dans</a:t>
            </a:r>
            <a:r>
              <a:rPr lang="en-GB" sz="1400" kern="1200" dirty="0" smtClean="0">
                <a:solidFill>
                  <a:schemeClr val="tx1"/>
                </a:solidFill>
                <a:effectLst/>
                <a:latin typeface="+mn-lt"/>
                <a:ea typeface="+mn-ea"/>
                <a:cs typeface="+mn-cs"/>
              </a:rPr>
              <a:t> le port a du mal </a:t>
            </a:r>
            <a:r>
              <a:rPr lang="en-GB" sz="1400" kern="1200" dirty="0" err="1" smtClean="0">
                <a:solidFill>
                  <a:schemeClr val="tx1"/>
                </a:solidFill>
                <a:effectLst/>
                <a:latin typeface="+mn-lt"/>
                <a:ea typeface="+mn-ea"/>
                <a:cs typeface="+mn-cs"/>
              </a:rPr>
              <a:t>à</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s’écouler</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dans</a:t>
            </a:r>
            <a:r>
              <a:rPr lang="en-GB" sz="1400" kern="1200" dirty="0" smtClean="0">
                <a:solidFill>
                  <a:schemeClr val="tx1"/>
                </a:solidFill>
                <a:effectLst/>
                <a:latin typeface="+mn-lt"/>
                <a:ea typeface="+mn-ea"/>
                <a:cs typeface="+mn-cs"/>
              </a:rPr>
              <a:t> la </a:t>
            </a:r>
            <a:r>
              <a:rPr lang="en-GB" sz="1400" kern="1200" dirty="0" err="1" smtClean="0">
                <a:solidFill>
                  <a:schemeClr val="tx1"/>
                </a:solidFill>
                <a:effectLst/>
                <a:latin typeface="+mn-lt"/>
                <a:ea typeface="+mn-ea"/>
                <a:cs typeface="+mn-cs"/>
              </a:rPr>
              <a:t>lagune</a:t>
            </a:r>
            <a:r>
              <a:rPr lang="en-GB" sz="1400" kern="1200" dirty="0" smtClean="0">
                <a:solidFill>
                  <a:schemeClr val="tx1"/>
                </a:solidFill>
                <a:effectLst/>
                <a:latin typeface="+mn-lt"/>
                <a:ea typeface="+mn-ea"/>
                <a:cs typeface="+mn-cs"/>
              </a:rPr>
              <a:t> en raison de </a:t>
            </a:r>
            <a:r>
              <a:rPr lang="en-GB" sz="1400" kern="1200" dirty="0" err="1" smtClean="0">
                <a:solidFill>
                  <a:schemeClr val="tx1"/>
                </a:solidFill>
                <a:effectLst/>
                <a:latin typeface="+mn-lt"/>
                <a:ea typeface="+mn-ea"/>
                <a:cs typeface="+mn-cs"/>
              </a:rPr>
              <a:t>l’étroitesse</a:t>
            </a:r>
            <a:r>
              <a:rPr lang="en-GB" sz="1400" kern="1200" dirty="0" smtClean="0">
                <a:solidFill>
                  <a:schemeClr val="tx1"/>
                </a:solidFill>
                <a:effectLst/>
                <a:latin typeface="+mn-lt"/>
                <a:ea typeface="+mn-ea"/>
                <a:cs typeface="+mn-cs"/>
              </a:rPr>
              <a:t> du passage. Elle </a:t>
            </a:r>
            <a:r>
              <a:rPr lang="en-GB" sz="1400" kern="1200" dirty="0" err="1" smtClean="0">
                <a:solidFill>
                  <a:schemeClr val="tx1"/>
                </a:solidFill>
                <a:effectLst/>
                <a:latin typeface="+mn-lt"/>
                <a:ea typeface="+mn-ea"/>
                <a:cs typeface="+mn-cs"/>
              </a:rPr>
              <a:t>s’accumule</a:t>
            </a:r>
            <a:r>
              <a:rPr lang="en-GB" sz="1400" kern="1200" dirty="0" smtClean="0">
                <a:solidFill>
                  <a:schemeClr val="tx1"/>
                </a:solidFill>
                <a:effectLst/>
                <a:latin typeface="+mn-lt"/>
                <a:ea typeface="+mn-ea"/>
                <a:cs typeface="+mn-cs"/>
              </a:rPr>
              <a:t> et </a:t>
            </a:r>
            <a:r>
              <a:rPr lang="en-GB" sz="1400" kern="1200" dirty="0" err="1" smtClean="0">
                <a:solidFill>
                  <a:schemeClr val="tx1"/>
                </a:solidFill>
                <a:effectLst/>
                <a:latin typeface="+mn-lt"/>
                <a:ea typeface="+mn-ea"/>
                <a:cs typeface="+mn-cs"/>
              </a:rPr>
              <a:t>à</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partir</a:t>
            </a:r>
            <a:r>
              <a:rPr lang="en-GB" sz="1400" kern="1200" dirty="0" smtClean="0">
                <a:solidFill>
                  <a:schemeClr val="tx1"/>
                </a:solidFill>
                <a:effectLst/>
                <a:latin typeface="+mn-lt"/>
                <a:ea typeface="+mn-ea"/>
                <a:cs typeface="+mn-cs"/>
              </a:rPr>
              <a:t> d’un certain </a:t>
            </a:r>
            <a:r>
              <a:rPr lang="en-GB" sz="1400" kern="1200" dirty="0" err="1" smtClean="0">
                <a:solidFill>
                  <a:schemeClr val="tx1"/>
                </a:solidFill>
                <a:effectLst/>
                <a:latin typeface="+mn-lt"/>
                <a:ea typeface="+mn-ea"/>
                <a:cs typeface="+mn-cs"/>
              </a:rPr>
              <a:t>seuil</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déborde</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rapidement</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sur</a:t>
            </a:r>
            <a:r>
              <a:rPr lang="en-GB" sz="1400" kern="1200" dirty="0" smtClean="0">
                <a:solidFill>
                  <a:schemeClr val="tx1"/>
                </a:solidFill>
                <a:effectLst/>
                <a:latin typeface="+mn-lt"/>
                <a:ea typeface="+mn-ea"/>
                <a:cs typeface="+mn-cs"/>
              </a:rPr>
              <a:t> les </a:t>
            </a:r>
            <a:r>
              <a:rPr lang="en-GB" sz="1400" kern="1200" dirty="0" err="1" smtClean="0">
                <a:solidFill>
                  <a:schemeClr val="tx1"/>
                </a:solidFill>
                <a:effectLst/>
                <a:latin typeface="+mn-lt"/>
                <a:ea typeface="+mn-ea"/>
                <a:cs typeface="+mn-cs"/>
              </a:rPr>
              <a:t>quais</a:t>
            </a:r>
            <a:r>
              <a:rPr lang="en-GB" sz="1400" kern="1200" dirty="0" smtClean="0">
                <a:solidFill>
                  <a:schemeClr val="tx1"/>
                </a:solidFill>
                <a:effectLst/>
                <a:latin typeface="+mn-lt"/>
                <a:ea typeface="+mn-ea"/>
                <a:cs typeface="+mn-cs"/>
              </a:rPr>
              <a:t>.</a:t>
            </a:r>
          </a:p>
          <a:p>
            <a:r>
              <a:rPr lang="en-GB" sz="1400" kern="1200" dirty="0" err="1" smtClean="0">
                <a:solidFill>
                  <a:schemeClr val="tx1"/>
                </a:solidFill>
                <a:effectLst/>
                <a:latin typeface="+mn-lt"/>
                <a:ea typeface="+mn-ea"/>
                <a:cs typeface="+mn-cs"/>
              </a:rPr>
              <a:t>Également</a:t>
            </a:r>
            <a:r>
              <a:rPr lang="en-GB" sz="1400" kern="1200" dirty="0" smtClean="0">
                <a:solidFill>
                  <a:schemeClr val="tx1"/>
                </a:solidFill>
                <a:effectLst/>
                <a:latin typeface="+mn-lt"/>
                <a:ea typeface="+mn-ea"/>
                <a:cs typeface="+mn-cs"/>
              </a:rPr>
              <a:t>, l</a:t>
            </a:r>
            <a:r>
              <a:rPr lang="fr-FR" sz="1400" kern="1200" dirty="0" smtClean="0">
                <a:solidFill>
                  <a:schemeClr val="tx1"/>
                </a:solidFill>
                <a:effectLst/>
                <a:latin typeface="+mn-lt"/>
                <a:ea typeface="+mn-ea"/>
                <a:cs typeface="+mn-cs"/>
              </a:rPr>
              <a:t>a route d’accès à Port Leucate au sud de l’agglomération qui est envahie par les eaux.</a:t>
            </a:r>
            <a:endParaRPr lang="en-GB" sz="1400" kern="1200" dirty="0" smtClean="0">
              <a:solidFill>
                <a:schemeClr val="tx1"/>
              </a:solidFill>
              <a:effectLst/>
              <a:latin typeface="+mn-lt"/>
              <a:ea typeface="+mn-ea"/>
              <a:cs typeface="+mn-cs"/>
            </a:endParaRPr>
          </a:p>
          <a:p>
            <a:pPr marL="0" marR="0" indent="0" algn="l" defTabSz="515813" rtl="0" eaLnBrk="1" fontAlgn="auto" latinLnBrk="0" hangingPunct="1">
              <a:lnSpc>
                <a:spcPct val="100000"/>
              </a:lnSpc>
              <a:spcBef>
                <a:spcPts val="0"/>
              </a:spcBef>
              <a:spcAft>
                <a:spcPts val="0"/>
              </a:spcAft>
              <a:buClrTx/>
              <a:buSzTx/>
              <a:buFontTx/>
              <a:buNone/>
              <a:tabLst/>
              <a:defRPr/>
            </a:pPr>
            <a:endParaRPr lang="fr-FR" sz="1400"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BC6E31C2-E434-E344-96C4-412FBD71F90A}" type="slidenum">
              <a:rPr lang="fr-FR" smtClean="0"/>
              <a:t>6</a:t>
            </a:fld>
            <a:endParaRPr lang="fr-FR"/>
          </a:p>
        </p:txBody>
      </p:sp>
    </p:spTree>
    <p:extLst>
      <p:ext uri="{BB962C8B-B14F-4D97-AF65-F5344CB8AC3E}">
        <p14:creationId xmlns:p14="http://schemas.microsoft.com/office/powerpoint/2010/main" val="16764253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400" kern="1200" dirty="0" smtClean="0">
                <a:solidFill>
                  <a:schemeClr val="tx1"/>
                </a:solidFill>
                <a:effectLst/>
                <a:latin typeface="+mn-lt"/>
                <a:ea typeface="+mn-ea"/>
                <a:cs typeface="+mn-cs"/>
              </a:rPr>
              <a:t>Et ici Leucate Plage très exposée. En 1997, l’eau passait largement au dessus du parapet dont la hauteur est de 2,93 m NGF inondant toute la promenade et traversant même le cordon pour rejoindre la lagune. </a:t>
            </a:r>
          </a:p>
          <a:p>
            <a:r>
              <a:rPr lang="fr-FR" sz="1400" kern="1200" dirty="0" smtClean="0">
                <a:solidFill>
                  <a:schemeClr val="tx1"/>
                </a:solidFill>
                <a:effectLst/>
                <a:latin typeface="+mn-lt"/>
                <a:ea typeface="+mn-ea"/>
                <a:cs typeface="+mn-cs"/>
              </a:rPr>
              <a:t>Même chose en 2013 où le une partie du parapet a cédé. Toute la partie sud de Leucate Plage est fortement exposée car elle a été construite sur un ancien grau qui reliait la Méditerranée à la lagune de Salses-Leucate.</a:t>
            </a:r>
            <a:endParaRPr lang="en-GB" sz="1400" kern="1200" dirty="0" smtClean="0">
              <a:solidFill>
                <a:schemeClr val="tx1"/>
              </a:solidFill>
              <a:effectLst/>
              <a:latin typeface="+mn-lt"/>
              <a:ea typeface="+mn-ea"/>
              <a:cs typeface="+mn-cs"/>
            </a:endParaRPr>
          </a:p>
          <a:p>
            <a:pPr marL="0" marR="0" indent="0" algn="l" defTabSz="515813" rtl="0" eaLnBrk="1" fontAlgn="auto" latinLnBrk="0" hangingPunct="1">
              <a:lnSpc>
                <a:spcPct val="100000"/>
              </a:lnSpc>
              <a:spcBef>
                <a:spcPts val="0"/>
              </a:spcBef>
              <a:spcAft>
                <a:spcPts val="0"/>
              </a:spcAft>
              <a:buClrTx/>
              <a:buSzTx/>
              <a:buFontTx/>
              <a:buNone/>
              <a:tabLst/>
              <a:defRPr/>
            </a:pPr>
            <a:endParaRPr lang="fr-FR" sz="1400" kern="1200" dirty="0" smtClean="0">
              <a:solidFill>
                <a:schemeClr val="tx1"/>
              </a:solidFill>
              <a:effectLst/>
              <a:latin typeface="+mn-lt"/>
              <a:ea typeface="+mn-ea"/>
              <a:cs typeface="+mn-cs"/>
            </a:endParaRPr>
          </a:p>
          <a:p>
            <a:pPr marL="0" marR="0" indent="0" algn="l" defTabSz="515813" rtl="0" eaLnBrk="1" fontAlgn="auto" latinLnBrk="0" hangingPunct="1">
              <a:lnSpc>
                <a:spcPct val="100000"/>
              </a:lnSpc>
              <a:spcBef>
                <a:spcPts val="0"/>
              </a:spcBef>
              <a:spcAft>
                <a:spcPts val="0"/>
              </a:spcAft>
              <a:buClrTx/>
              <a:buSzTx/>
              <a:buFontTx/>
              <a:buNone/>
              <a:tabLst/>
              <a:defRPr/>
            </a:pPr>
            <a:r>
              <a:rPr lang="fr-FR" sz="1400" kern="1200" baseline="0" dirty="0" smtClean="0">
                <a:solidFill>
                  <a:schemeClr val="tx1"/>
                </a:solidFill>
                <a:effectLst/>
                <a:latin typeface="+mn-lt"/>
                <a:ea typeface="+mn-ea"/>
                <a:cs typeface="+mn-cs"/>
              </a:rPr>
              <a:t>Ce n’est pas un hasard si Leucate Plage est devenu un quartier très vulnérable aux inondations, il a été aménagé sur un ancien grau qui reliait la mer à la lagune.</a:t>
            </a:r>
            <a:endParaRPr lang="en-GB" sz="1400"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BC6E31C2-E434-E344-96C4-412FBD71F90A}" type="slidenum">
              <a:rPr lang="fr-FR" smtClean="0"/>
              <a:t>7</a:t>
            </a:fld>
            <a:endParaRPr lang="fr-FR"/>
          </a:p>
        </p:txBody>
      </p:sp>
    </p:spTree>
    <p:extLst>
      <p:ext uri="{BB962C8B-B14F-4D97-AF65-F5344CB8AC3E}">
        <p14:creationId xmlns:p14="http://schemas.microsoft.com/office/powerpoint/2010/main" val="16764253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400" kern="1200" dirty="0" smtClean="0">
                <a:solidFill>
                  <a:schemeClr val="tx1"/>
                </a:solidFill>
                <a:effectLst/>
                <a:latin typeface="+mn-lt"/>
                <a:ea typeface="+mn-ea"/>
                <a:cs typeface="+mn-cs"/>
              </a:rPr>
              <a:t>Le programme est structuré en 4 tâches :</a:t>
            </a:r>
            <a:endParaRPr lang="en-GB" sz="1400" kern="1200" dirty="0" smtClean="0">
              <a:solidFill>
                <a:schemeClr val="tx1"/>
              </a:solidFill>
              <a:effectLst/>
              <a:latin typeface="+mn-lt"/>
              <a:ea typeface="+mn-ea"/>
              <a:cs typeface="+mn-cs"/>
            </a:endParaRPr>
          </a:p>
          <a:p>
            <a:r>
              <a:rPr lang="fr-FR" sz="1400" kern="1200" dirty="0" smtClean="0">
                <a:solidFill>
                  <a:schemeClr val="tx1"/>
                </a:solidFill>
                <a:effectLst/>
                <a:latin typeface="+mn-lt"/>
                <a:ea typeface="+mn-ea"/>
                <a:cs typeface="+mn-cs"/>
              </a:rPr>
              <a:t>- une première tâche consacrée à l’analyse de l’aléa submersion et de son évolution prévisible dans le contexte du changement climatique.</a:t>
            </a:r>
            <a:endParaRPr lang="en-GB" sz="1400" kern="1200" dirty="0" smtClean="0">
              <a:solidFill>
                <a:schemeClr val="tx1"/>
              </a:solidFill>
              <a:effectLst/>
              <a:latin typeface="+mn-lt"/>
              <a:ea typeface="+mn-ea"/>
              <a:cs typeface="+mn-cs"/>
            </a:endParaRPr>
          </a:p>
          <a:p>
            <a:r>
              <a:rPr lang="fr-FR" sz="1400" kern="1200" dirty="0" smtClean="0">
                <a:solidFill>
                  <a:schemeClr val="tx1"/>
                </a:solidFill>
                <a:effectLst/>
                <a:latin typeface="+mn-lt"/>
                <a:ea typeface="+mn-ea"/>
                <a:cs typeface="+mn-cs"/>
              </a:rPr>
              <a:t>- une seconde tâche centrée sur les enjeux, qui est subdivisée en deux parties : une concernant la vulnérabilité du bâti avec pour objectif de mieux appréhender l'endommagement potentiel (critères de vulnérabilité du bâti concernent tant les matériaux de construction que le type d'habitat). L’autre concerne la vulnérabilité de la population à travers l’étude de la perception et de la représentation sociale du risque de submersion marine et qui sera développée par Esméralda dans </a:t>
            </a:r>
            <a:r>
              <a:rPr lang="fr-FR" sz="1400" kern="1200" dirty="0" err="1" smtClean="0">
                <a:solidFill>
                  <a:schemeClr val="tx1"/>
                </a:solidFill>
                <a:effectLst/>
                <a:latin typeface="+mn-lt"/>
                <a:ea typeface="+mn-ea"/>
                <a:cs typeface="+mn-cs"/>
              </a:rPr>
              <a:t>qques</a:t>
            </a:r>
            <a:r>
              <a:rPr lang="fr-FR" sz="1400" kern="1200" dirty="0" smtClean="0">
                <a:solidFill>
                  <a:schemeClr val="tx1"/>
                </a:solidFill>
                <a:effectLst/>
                <a:latin typeface="+mn-lt"/>
                <a:ea typeface="+mn-ea"/>
                <a:cs typeface="+mn-cs"/>
              </a:rPr>
              <a:t> minutes.</a:t>
            </a:r>
            <a:endParaRPr lang="en-GB" sz="1400" kern="1200" dirty="0" smtClean="0">
              <a:solidFill>
                <a:schemeClr val="tx1"/>
              </a:solidFill>
              <a:effectLst/>
              <a:latin typeface="+mn-lt"/>
              <a:ea typeface="+mn-ea"/>
              <a:cs typeface="+mn-cs"/>
            </a:endParaRPr>
          </a:p>
          <a:p>
            <a:r>
              <a:rPr lang="fr-FR" sz="1400" kern="1200" dirty="0" smtClean="0">
                <a:solidFill>
                  <a:schemeClr val="tx1"/>
                </a:solidFill>
                <a:effectLst/>
                <a:latin typeface="+mn-lt"/>
                <a:ea typeface="+mn-ea"/>
                <a:cs typeface="+mn-cs"/>
              </a:rPr>
              <a:t>- la troisième tâche consiste à regrouper l’ensemble des données dans une </a:t>
            </a:r>
            <a:r>
              <a:rPr lang="fr-FR" sz="1400" kern="1200" dirty="0" err="1" smtClean="0">
                <a:solidFill>
                  <a:schemeClr val="tx1"/>
                </a:solidFill>
                <a:effectLst/>
                <a:latin typeface="+mn-lt"/>
                <a:ea typeface="+mn-ea"/>
                <a:cs typeface="+mn-cs"/>
              </a:rPr>
              <a:t>bdd</a:t>
            </a:r>
            <a:r>
              <a:rPr lang="fr-FR" sz="1400" kern="1200" dirty="0" smtClean="0">
                <a:solidFill>
                  <a:schemeClr val="tx1"/>
                </a:solidFill>
                <a:effectLst/>
                <a:latin typeface="+mn-lt"/>
                <a:ea typeface="+mn-ea"/>
                <a:cs typeface="+mn-cs"/>
              </a:rPr>
              <a:t> géographique, afin de réaliser les cartes de vulnérabilité et de risque pour chaque scenarii simulés à la tâche 1 et de culture du risque. La comparaison des cartes de risque réalisées pour chacun des scénarios modélisés avec celles représentant la culture du risque de submersion nous permettra d’apprécier le degré de connaissance du risque par les populations. Ce renseignement sera utile à la tâche 4 pour proposer un volet information – sensibilisation de la population et des acteurs locaux, afin que chacun s’approprie le risque de submersion marine et prenne conscience de ses vulnérabilités.</a:t>
            </a:r>
            <a:endParaRPr lang="en-GB" sz="1400" kern="1200" dirty="0" smtClean="0">
              <a:solidFill>
                <a:schemeClr val="tx1"/>
              </a:solidFill>
              <a:effectLst/>
              <a:latin typeface="+mn-lt"/>
              <a:ea typeface="+mn-ea"/>
              <a:cs typeface="+mn-cs"/>
            </a:endParaRPr>
          </a:p>
          <a:p>
            <a:r>
              <a:rPr lang="fr-FR" sz="1400" kern="1200" dirty="0" smtClean="0">
                <a:solidFill>
                  <a:schemeClr val="tx1"/>
                </a:solidFill>
                <a:effectLst/>
                <a:latin typeface="+mn-lt"/>
                <a:ea typeface="+mn-ea"/>
                <a:cs typeface="+mn-cs"/>
              </a:rPr>
              <a:t>- la quatrième tâche s'intéresse à la dimension « gestion de crise » avec l’organisation d’exercices de simulation de crise impliquant les acteurs locaux, afin de tester les procédures de gestion de crise en vigueur dans la commune (PCS adopté en décembre 2013). Suite aux exercices, un REX sera mené afin d’évaluer la robustesse de la chaîne de commandement communale et sa coordination avec les autres acteurs (préfecture, pompiers, gendarmerie) en situation d’urgence. Si nécessaire, des pistes d’amélioration seront proposées dans la réponse opérationnelle des acteurs (coordination des acteurs, optimisation du PCS)  en cas de crise majeure, et dans l’information et la sensibilisation des populations.</a:t>
            </a:r>
            <a:endParaRPr lang="en-GB" sz="1400" kern="1200" dirty="0" smtClean="0">
              <a:solidFill>
                <a:schemeClr val="tx1"/>
              </a:solidFill>
              <a:effectLst/>
              <a:latin typeface="+mn-lt"/>
              <a:ea typeface="+mn-ea"/>
              <a:cs typeface="+mn-cs"/>
            </a:endParaRPr>
          </a:p>
          <a:p>
            <a:endParaRPr lang="fr-FR" sz="1400" dirty="0" smtClean="0"/>
          </a:p>
          <a:p>
            <a:endParaRPr lang="fr-FR" sz="1400" dirty="0" smtClean="0"/>
          </a:p>
          <a:p>
            <a:r>
              <a:rPr lang="fr-FR" sz="1400" dirty="0" smtClean="0"/>
              <a:t>L’approche se veut donc globale, en intégrant les quatre dimensions du risque submersion en milieu littoral : (i) la question de l’aléa et de son évolution prévisible dans le contexte du changement climatique ; (ii) la question des enjeux ; (iii) la question des perceptions et des représentations des populations (la « culture du risque ») ; (iv) la question de la gestion des risques dans ses deux composantes : prévention et gestion des crises.  L’objectif est donc de mieux anticiper le risque, de proposer des réponses pour mieux gérer son caractère imprévisible et favoriser la prise de décisions nécessaires, sans pour autant rigidifier le système et sans générer de contraintes trop fortes pour la commune en terme d’aménagement et de développement. Il s’agit en définitive de montrer comment il est possible de concilier à la fois risque majeur et développement économique d’une commune sur laquelle de nombreux enjeux sont présents. </a:t>
            </a:r>
          </a:p>
          <a:p>
            <a:endParaRPr lang="fr-FR" sz="1400" dirty="0" smtClean="0"/>
          </a:p>
          <a:p>
            <a:r>
              <a:rPr lang="fr-FR" sz="1400" dirty="0" smtClean="0"/>
              <a:t>La méconnaissance du risque est un facteur de vulnérabilité car les acteurs sont d’autant moins disposés à se prémunir du danger qu’ils se pensent à l’abri</a:t>
            </a:r>
          </a:p>
          <a:p>
            <a:endParaRPr lang="fr-FR" sz="1400" dirty="0" smtClean="0"/>
          </a:p>
          <a:p>
            <a:r>
              <a:rPr lang="fr-FR" sz="1400" dirty="0" err="1" smtClean="0"/>
              <a:t>Vulnérabilié</a:t>
            </a:r>
            <a:r>
              <a:rPr lang="fr-FR" sz="1400" dirty="0" smtClean="0"/>
              <a:t> ordinaire =</a:t>
            </a:r>
            <a:r>
              <a:rPr lang="fr-FR" sz="1400" baseline="0" dirty="0" smtClean="0"/>
              <a:t> vulnérabilité de la population, classiquement mesurée à partir de son exposition aux aléas, complétée par des caractéristiques de la population elle-même, comme le niveau d ’éducation, la position sociale, l’âge, les conditions de logement.</a:t>
            </a:r>
          </a:p>
          <a:p>
            <a:r>
              <a:rPr lang="fr-FR" sz="1400" baseline="0" dirty="0" smtClean="0"/>
              <a:t>Vulnérabilité en situation de crise : en situation de crise, l’exposition aux aléas, les problèmes d’accessibilité et l’accès aux ressources de gestion de crise, la plus ou moins bonne préparation de chacun à être surpris, viennent amplifier cette vulnérabilité ordinaire </a:t>
            </a:r>
          </a:p>
        </p:txBody>
      </p:sp>
      <p:sp>
        <p:nvSpPr>
          <p:cNvPr id="4" name="Espace réservé du numéro de diapositive 3"/>
          <p:cNvSpPr>
            <a:spLocks noGrp="1"/>
          </p:cNvSpPr>
          <p:nvPr>
            <p:ph type="sldNum" sz="quarter" idx="10"/>
          </p:nvPr>
        </p:nvSpPr>
        <p:spPr/>
        <p:txBody>
          <a:bodyPr/>
          <a:lstStyle/>
          <a:p>
            <a:fld id="{BC6E31C2-E434-E344-96C4-412FBD71F90A}" type="slidenum">
              <a:rPr lang="fr-FR" smtClean="0"/>
              <a:t>8</a:t>
            </a:fld>
            <a:endParaRPr lang="fr-FR"/>
          </a:p>
        </p:txBody>
      </p:sp>
    </p:spTree>
    <p:extLst>
      <p:ext uri="{BB962C8B-B14F-4D97-AF65-F5344CB8AC3E}">
        <p14:creationId xmlns:p14="http://schemas.microsoft.com/office/powerpoint/2010/main" val="34377682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400" kern="1200" dirty="0" smtClean="0">
                <a:solidFill>
                  <a:schemeClr val="tx1"/>
                </a:solidFill>
                <a:effectLst/>
                <a:latin typeface="+mn-lt"/>
                <a:ea typeface="+mn-ea"/>
                <a:cs typeface="+mn-cs"/>
              </a:rPr>
              <a:t>Les premiers résultats :</a:t>
            </a:r>
            <a:r>
              <a:rPr lang="fr-FR" sz="1400" kern="1200" baseline="0" dirty="0" smtClean="0">
                <a:solidFill>
                  <a:schemeClr val="tx1"/>
                </a:solidFill>
                <a:effectLst/>
                <a:latin typeface="+mn-lt"/>
                <a:ea typeface="+mn-ea"/>
                <a:cs typeface="+mn-cs"/>
              </a:rPr>
              <a:t> </a:t>
            </a:r>
            <a:r>
              <a:rPr lang="fr-FR" sz="1400" kern="1200" dirty="0" smtClean="0">
                <a:solidFill>
                  <a:schemeClr val="tx1"/>
                </a:solidFill>
                <a:effectLst/>
                <a:latin typeface="+mn-lt"/>
                <a:ea typeface="+mn-ea"/>
                <a:cs typeface="+mn-cs"/>
              </a:rPr>
              <a:t>la tâche 1 s’est focalisée sur trois points pour améliorer la modélisation des submersions. </a:t>
            </a:r>
          </a:p>
          <a:p>
            <a:r>
              <a:rPr lang="fr-FR" sz="1400" kern="1200" dirty="0" smtClean="0">
                <a:solidFill>
                  <a:schemeClr val="tx1"/>
                </a:solidFill>
                <a:effectLst/>
                <a:latin typeface="+mn-lt"/>
                <a:ea typeface="+mn-ea"/>
                <a:cs typeface="+mn-cs"/>
              </a:rPr>
              <a:t>Une modélisation dynamique de l’aléa en chainant plusieurs modèles qui prennent en compte les variations des niveaux d’eau à la côte, la propagation des conditions de vagues du large à la côte, la surélévation du plan d’eau, le franchissement des ouvrages, ainsi que la propagation de l’eau à terre.</a:t>
            </a:r>
            <a:r>
              <a:rPr lang="en-GB" dirty="0" smtClean="0">
                <a:effectLst/>
              </a:rPr>
              <a:t> </a:t>
            </a:r>
            <a:endParaRPr lang="fr-FR" dirty="0"/>
          </a:p>
        </p:txBody>
      </p:sp>
      <p:sp>
        <p:nvSpPr>
          <p:cNvPr id="4" name="Espace réservé du numéro de diapositive 3"/>
          <p:cNvSpPr>
            <a:spLocks noGrp="1"/>
          </p:cNvSpPr>
          <p:nvPr>
            <p:ph type="sldNum" sz="quarter" idx="10"/>
          </p:nvPr>
        </p:nvSpPr>
        <p:spPr/>
        <p:txBody>
          <a:bodyPr/>
          <a:lstStyle/>
          <a:p>
            <a:fld id="{BC6E31C2-E434-E344-96C4-412FBD71F90A}" type="slidenum">
              <a:rPr lang="fr-FR" smtClean="0"/>
              <a:t>9</a:t>
            </a:fld>
            <a:endParaRPr lang="fr-FR"/>
          </a:p>
        </p:txBody>
      </p:sp>
    </p:spTree>
    <p:extLst>
      <p:ext uri="{BB962C8B-B14F-4D97-AF65-F5344CB8AC3E}">
        <p14:creationId xmlns:p14="http://schemas.microsoft.com/office/powerpoint/2010/main" val="38828629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400" kern="1200" dirty="0" smtClean="0">
                <a:solidFill>
                  <a:schemeClr val="tx1"/>
                </a:solidFill>
                <a:effectLst/>
                <a:latin typeface="+mn-lt"/>
                <a:ea typeface="+mn-ea"/>
                <a:cs typeface="+mn-cs"/>
              </a:rPr>
              <a:t>La représentation détaillée du milieu avec l’intégration au MNT des bâtiments, des murets et ouvrages de protection, ainsi que la prise en compte de la rugosité pour la propagation de l’eau à terre.</a:t>
            </a:r>
            <a:endParaRPr lang="en-GB" sz="14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BC6E31C2-E434-E344-96C4-412FBD71F90A}" type="slidenum">
              <a:rPr lang="fr-FR" smtClean="0"/>
              <a:t>10</a:t>
            </a:fld>
            <a:endParaRPr lang="fr-FR"/>
          </a:p>
        </p:txBody>
      </p:sp>
    </p:spTree>
    <p:extLst>
      <p:ext uri="{BB962C8B-B14F-4D97-AF65-F5344CB8AC3E}">
        <p14:creationId xmlns:p14="http://schemas.microsoft.com/office/powerpoint/2010/main" val="12545073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400" kern="1200" dirty="0" smtClean="0">
                <a:solidFill>
                  <a:schemeClr val="tx1"/>
                </a:solidFill>
                <a:effectLst/>
                <a:latin typeface="+mn-lt"/>
                <a:ea typeface="+mn-ea"/>
                <a:cs typeface="+mn-cs"/>
              </a:rPr>
              <a:t>La prise en compte des échanges mer / lagune dans les modèles, puisque lors des tempêtes le niveau de l’étang varie également.</a:t>
            </a:r>
            <a:endParaRPr lang="en-GB" sz="1400" kern="1200" dirty="0" smtClean="0">
              <a:solidFill>
                <a:schemeClr val="tx1"/>
              </a:solidFill>
              <a:effectLst/>
              <a:latin typeface="+mn-lt"/>
              <a:ea typeface="+mn-ea"/>
              <a:cs typeface="+mn-cs"/>
            </a:endParaRPr>
          </a:p>
          <a:p>
            <a:r>
              <a:rPr lang="fr-FR" sz="1400" kern="1200" dirty="0" smtClean="0">
                <a:solidFill>
                  <a:schemeClr val="tx1"/>
                </a:solidFill>
                <a:effectLst/>
                <a:latin typeface="+mn-lt"/>
                <a:ea typeface="+mn-ea"/>
                <a:cs typeface="+mn-cs"/>
              </a:rPr>
              <a:t>Actuellement, les paramètres des modèles sont calés en simulant deux évènements tempétueux passés, la tempête d’octobre 2010 qui a généré des submersions par débordement côté étang et des franchissements localisés de paquets de mer et la tempête de mars 2013, où la rupture d’un muret sur le front de mer de Leucate Plage a entraîné une submersion importante de l’ensemble du quartier.</a:t>
            </a:r>
            <a:endParaRPr lang="en-GB" sz="1400"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BC6E31C2-E434-E344-96C4-412FBD71F90A}" type="slidenum">
              <a:rPr lang="fr-FR" smtClean="0"/>
              <a:t>11</a:t>
            </a:fld>
            <a:endParaRPr lang="fr-FR"/>
          </a:p>
        </p:txBody>
      </p:sp>
    </p:spTree>
    <p:extLst>
      <p:ext uri="{BB962C8B-B14F-4D97-AF65-F5344CB8AC3E}">
        <p14:creationId xmlns:p14="http://schemas.microsoft.com/office/powerpoint/2010/main" val="13998730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400" kern="1200" dirty="0" smtClean="0">
                <a:solidFill>
                  <a:schemeClr val="tx1"/>
                </a:solidFill>
                <a:effectLst/>
                <a:latin typeface="+mn-lt"/>
                <a:ea typeface="+mn-ea"/>
                <a:cs typeface="+mn-cs"/>
              </a:rPr>
              <a:t>Pour ce qui est de la tâche 2, l’analyse des perceptions et représentations du risque submersion est terminée et va vous être présentée par Esméralda. </a:t>
            </a:r>
            <a:endParaRPr lang="en-GB" sz="1400" kern="1200" dirty="0" smtClean="0">
              <a:solidFill>
                <a:schemeClr val="tx1"/>
              </a:solidFill>
              <a:effectLst/>
              <a:latin typeface="+mn-lt"/>
              <a:ea typeface="+mn-ea"/>
              <a:cs typeface="+mn-cs"/>
            </a:endParaRPr>
          </a:p>
          <a:p>
            <a:r>
              <a:rPr lang="en-GB" sz="1400" kern="1200" dirty="0" err="1" smtClean="0">
                <a:solidFill>
                  <a:schemeClr val="tx1"/>
                </a:solidFill>
                <a:effectLst/>
                <a:latin typeface="+mn-lt"/>
                <a:ea typeface="+mn-ea"/>
                <a:cs typeface="+mn-cs"/>
              </a:rPr>
              <a:t>L'analyse</a:t>
            </a:r>
            <a:r>
              <a:rPr lang="en-GB" sz="1400" kern="1200" dirty="0" smtClean="0">
                <a:solidFill>
                  <a:schemeClr val="tx1"/>
                </a:solidFill>
                <a:effectLst/>
                <a:latin typeface="+mn-lt"/>
                <a:ea typeface="+mn-ea"/>
                <a:cs typeface="+mn-cs"/>
              </a:rPr>
              <a:t> de la </a:t>
            </a:r>
            <a:r>
              <a:rPr lang="en-GB" sz="1400" kern="1200" dirty="0" err="1" smtClean="0">
                <a:solidFill>
                  <a:schemeClr val="tx1"/>
                </a:solidFill>
                <a:effectLst/>
                <a:latin typeface="+mn-lt"/>
                <a:ea typeface="+mn-ea"/>
                <a:cs typeface="+mn-cs"/>
              </a:rPr>
              <a:t>vulnérabilité</a:t>
            </a:r>
            <a:r>
              <a:rPr lang="en-GB" sz="1400" kern="1200" dirty="0" smtClean="0">
                <a:solidFill>
                  <a:schemeClr val="tx1"/>
                </a:solidFill>
                <a:effectLst/>
                <a:latin typeface="+mn-lt"/>
                <a:ea typeface="+mn-ea"/>
                <a:cs typeface="+mn-cs"/>
              </a:rPr>
              <a:t> du </a:t>
            </a:r>
            <a:r>
              <a:rPr lang="en-GB" sz="1400" kern="1200" dirty="0" err="1" smtClean="0">
                <a:solidFill>
                  <a:schemeClr val="tx1"/>
                </a:solidFill>
                <a:effectLst/>
                <a:latin typeface="+mn-lt"/>
                <a:ea typeface="+mn-ea"/>
                <a:cs typeface="+mn-cs"/>
              </a:rPr>
              <a:t>bâti</a:t>
            </a:r>
            <a:r>
              <a:rPr lang="en-GB" sz="1400" kern="1200" dirty="0" smtClean="0">
                <a:solidFill>
                  <a:schemeClr val="tx1"/>
                </a:solidFill>
                <a:effectLst/>
                <a:latin typeface="+mn-lt"/>
                <a:ea typeface="+mn-ea"/>
                <a:cs typeface="+mn-cs"/>
              </a:rPr>
              <a:t> quant </a:t>
            </a:r>
            <a:r>
              <a:rPr lang="en-GB" sz="1400" kern="1200" dirty="0" err="1" smtClean="0">
                <a:solidFill>
                  <a:schemeClr val="tx1"/>
                </a:solidFill>
                <a:effectLst/>
                <a:latin typeface="+mn-lt"/>
                <a:ea typeface="+mn-ea"/>
                <a:cs typeface="+mn-cs"/>
              </a:rPr>
              <a:t>à</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elle</a:t>
            </a:r>
            <a:r>
              <a:rPr lang="en-GB" sz="1400" kern="1200" dirty="0" smtClean="0">
                <a:solidFill>
                  <a:schemeClr val="tx1"/>
                </a:solidFill>
                <a:effectLst/>
                <a:latin typeface="+mn-lt"/>
                <a:ea typeface="+mn-ea"/>
                <a:cs typeface="+mn-cs"/>
              </a:rPr>
              <a:t> repose </a:t>
            </a:r>
            <a:r>
              <a:rPr lang="en-GB" sz="1400" kern="1200" dirty="0" err="1" smtClean="0">
                <a:solidFill>
                  <a:schemeClr val="tx1"/>
                </a:solidFill>
                <a:effectLst/>
                <a:latin typeface="+mn-lt"/>
                <a:ea typeface="+mn-ea"/>
                <a:cs typeface="+mn-cs"/>
              </a:rPr>
              <a:t>sur</a:t>
            </a:r>
            <a:r>
              <a:rPr lang="en-GB" sz="1400" kern="1200" dirty="0" smtClean="0">
                <a:solidFill>
                  <a:schemeClr val="tx1"/>
                </a:solidFill>
                <a:effectLst/>
                <a:latin typeface="+mn-lt"/>
                <a:ea typeface="+mn-ea"/>
                <a:cs typeface="+mn-cs"/>
              </a:rPr>
              <a:t> divers </a:t>
            </a:r>
            <a:r>
              <a:rPr lang="en-GB" sz="1400" kern="1200" dirty="0" err="1" smtClean="0">
                <a:solidFill>
                  <a:schemeClr val="tx1"/>
                </a:solidFill>
                <a:effectLst/>
                <a:latin typeface="+mn-lt"/>
                <a:ea typeface="+mn-ea"/>
                <a:cs typeface="+mn-cs"/>
              </a:rPr>
              <a:t>critères</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concernant</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tant</a:t>
            </a:r>
            <a:r>
              <a:rPr lang="en-GB" sz="1400" kern="1200" dirty="0" smtClean="0">
                <a:solidFill>
                  <a:schemeClr val="tx1"/>
                </a:solidFill>
                <a:effectLst/>
                <a:latin typeface="+mn-lt"/>
                <a:ea typeface="+mn-ea"/>
                <a:cs typeface="+mn-cs"/>
              </a:rPr>
              <a:t> les </a:t>
            </a:r>
            <a:r>
              <a:rPr lang="en-GB" sz="1400" kern="1200" dirty="0" err="1" smtClean="0">
                <a:solidFill>
                  <a:schemeClr val="tx1"/>
                </a:solidFill>
                <a:effectLst/>
                <a:latin typeface="+mn-lt"/>
                <a:ea typeface="+mn-ea"/>
                <a:cs typeface="+mn-cs"/>
              </a:rPr>
              <a:t>matériaux</a:t>
            </a:r>
            <a:r>
              <a:rPr lang="en-GB" sz="1400" kern="1200" dirty="0" smtClean="0">
                <a:solidFill>
                  <a:schemeClr val="tx1"/>
                </a:solidFill>
                <a:effectLst/>
                <a:latin typeface="+mn-lt"/>
                <a:ea typeface="+mn-ea"/>
                <a:cs typeface="+mn-cs"/>
              </a:rPr>
              <a:t> de construction </a:t>
            </a:r>
            <a:r>
              <a:rPr lang="en-GB" sz="1400" kern="1200" dirty="0" err="1" smtClean="0">
                <a:solidFill>
                  <a:schemeClr val="tx1"/>
                </a:solidFill>
                <a:effectLst/>
                <a:latin typeface="+mn-lt"/>
                <a:ea typeface="+mn-ea"/>
                <a:cs typeface="+mn-cs"/>
              </a:rPr>
              <a:t>que</a:t>
            </a:r>
            <a:r>
              <a:rPr lang="en-GB" sz="1400" kern="1200" dirty="0" smtClean="0">
                <a:solidFill>
                  <a:schemeClr val="tx1"/>
                </a:solidFill>
                <a:effectLst/>
                <a:latin typeface="+mn-lt"/>
                <a:ea typeface="+mn-ea"/>
                <a:cs typeface="+mn-cs"/>
              </a:rPr>
              <a:t> le type </a:t>
            </a:r>
            <a:r>
              <a:rPr lang="en-GB" sz="1400" kern="1200" dirty="0" err="1" smtClean="0">
                <a:solidFill>
                  <a:schemeClr val="tx1"/>
                </a:solidFill>
                <a:effectLst/>
                <a:latin typeface="+mn-lt"/>
                <a:ea typeface="+mn-ea"/>
                <a:cs typeface="+mn-cs"/>
              </a:rPr>
              <a:t>d'habitat</a:t>
            </a:r>
            <a:r>
              <a:rPr lang="en-GB" sz="1400" kern="1200" dirty="0" smtClean="0">
                <a:solidFill>
                  <a:schemeClr val="tx1"/>
                </a:solidFill>
                <a:effectLst/>
                <a:latin typeface="+mn-lt"/>
                <a:ea typeface="+mn-ea"/>
                <a:cs typeface="+mn-cs"/>
              </a:rPr>
              <a:t>. </a:t>
            </a:r>
          </a:p>
          <a:p>
            <a:r>
              <a:rPr lang="en-GB" sz="1400" kern="1200" dirty="0" err="1" smtClean="0">
                <a:solidFill>
                  <a:schemeClr val="tx1"/>
                </a:solidFill>
                <a:effectLst/>
                <a:latin typeface="+mn-lt"/>
                <a:ea typeface="+mn-ea"/>
                <a:cs typeface="+mn-cs"/>
              </a:rPr>
              <a:t>Vous</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avez</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ici</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une</a:t>
            </a:r>
            <a:r>
              <a:rPr lang="en-GB" sz="1400" kern="1200" dirty="0" smtClean="0">
                <a:solidFill>
                  <a:schemeClr val="tx1"/>
                </a:solidFill>
                <a:effectLst/>
                <a:latin typeface="+mn-lt"/>
                <a:ea typeface="+mn-ea"/>
                <a:cs typeface="+mn-cs"/>
              </a:rPr>
              <a:t> carte </a:t>
            </a:r>
            <a:r>
              <a:rPr lang="en-GB" sz="1400" kern="1200" dirty="0" err="1" smtClean="0">
                <a:solidFill>
                  <a:schemeClr val="tx1"/>
                </a:solidFill>
                <a:effectLst/>
                <a:latin typeface="+mn-lt"/>
                <a:ea typeface="+mn-ea"/>
                <a:cs typeface="+mn-cs"/>
              </a:rPr>
              <a:t>présentant</a:t>
            </a:r>
            <a:r>
              <a:rPr lang="en-GB" sz="1400" kern="1200" dirty="0" smtClean="0">
                <a:solidFill>
                  <a:schemeClr val="tx1"/>
                </a:solidFill>
                <a:effectLst/>
                <a:latin typeface="+mn-lt"/>
                <a:ea typeface="+mn-ea"/>
                <a:cs typeface="+mn-cs"/>
              </a:rPr>
              <a:t> les types </a:t>
            </a:r>
            <a:r>
              <a:rPr lang="en-GB" sz="1400" kern="1200" dirty="0" err="1" smtClean="0">
                <a:solidFill>
                  <a:schemeClr val="tx1"/>
                </a:solidFill>
                <a:effectLst/>
                <a:latin typeface="+mn-lt"/>
                <a:ea typeface="+mn-ea"/>
                <a:cs typeface="+mn-cs"/>
              </a:rPr>
              <a:t>d’habitats</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sur</a:t>
            </a:r>
            <a:r>
              <a:rPr lang="en-GB" sz="1400" kern="1200" dirty="0" smtClean="0">
                <a:solidFill>
                  <a:schemeClr val="tx1"/>
                </a:solidFill>
                <a:effectLst/>
                <a:latin typeface="+mn-lt"/>
                <a:ea typeface="+mn-ea"/>
                <a:cs typeface="+mn-cs"/>
              </a:rPr>
              <a:t> la commune. </a:t>
            </a:r>
          </a:p>
          <a:p>
            <a:r>
              <a:rPr lang="en-GB" sz="1400" kern="1200" dirty="0" smtClean="0">
                <a:solidFill>
                  <a:schemeClr val="tx1"/>
                </a:solidFill>
                <a:effectLst/>
                <a:latin typeface="+mn-lt"/>
                <a:ea typeface="+mn-ea"/>
                <a:cs typeface="+mn-cs"/>
              </a:rPr>
              <a:t>Pour </a:t>
            </a:r>
            <a:r>
              <a:rPr lang="en-GB" sz="1400" kern="1200" dirty="0" err="1" smtClean="0">
                <a:solidFill>
                  <a:schemeClr val="tx1"/>
                </a:solidFill>
                <a:effectLst/>
                <a:latin typeface="+mn-lt"/>
                <a:ea typeface="+mn-ea"/>
                <a:cs typeface="+mn-cs"/>
              </a:rPr>
              <a:t>compléter</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cette</a:t>
            </a:r>
            <a:r>
              <a:rPr lang="en-GB" sz="1400" kern="1200" dirty="0" smtClean="0">
                <a:solidFill>
                  <a:schemeClr val="tx1"/>
                </a:solidFill>
                <a:effectLst/>
                <a:latin typeface="+mn-lt"/>
                <a:ea typeface="+mn-ea"/>
                <a:cs typeface="+mn-cs"/>
              </a:rPr>
              <a:t> estimation </a:t>
            </a:r>
            <a:r>
              <a:rPr lang="en-GB" sz="1400" i="1" kern="1200" dirty="0" smtClean="0">
                <a:solidFill>
                  <a:schemeClr val="tx1"/>
                </a:solidFill>
                <a:effectLst/>
                <a:latin typeface="+mn-lt"/>
                <a:ea typeface="+mn-ea"/>
                <a:cs typeface="+mn-cs"/>
              </a:rPr>
              <a:t>de </a:t>
            </a:r>
            <a:r>
              <a:rPr lang="en-GB" sz="1400" i="1" kern="1200" dirty="0" err="1" smtClean="0">
                <a:solidFill>
                  <a:schemeClr val="tx1"/>
                </a:solidFill>
                <a:effectLst/>
                <a:latin typeface="+mn-lt"/>
                <a:ea typeface="+mn-ea"/>
                <a:cs typeface="+mn-cs"/>
              </a:rPr>
              <a:t>visu</a:t>
            </a:r>
            <a:r>
              <a:rPr lang="en-GB" sz="1400" kern="1200" dirty="0" smtClean="0">
                <a:solidFill>
                  <a:schemeClr val="tx1"/>
                </a:solidFill>
                <a:effectLst/>
                <a:latin typeface="+mn-lt"/>
                <a:ea typeface="+mn-ea"/>
                <a:cs typeface="+mn-cs"/>
              </a:rPr>
              <a:t> de </a:t>
            </a:r>
            <a:r>
              <a:rPr lang="en-GB" sz="1400" kern="1200" dirty="0" err="1" smtClean="0">
                <a:solidFill>
                  <a:schemeClr val="tx1"/>
                </a:solidFill>
                <a:effectLst/>
                <a:latin typeface="+mn-lt"/>
                <a:ea typeface="+mn-ea"/>
                <a:cs typeface="+mn-cs"/>
              </a:rPr>
              <a:t>l'état</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extérieur</a:t>
            </a:r>
            <a:r>
              <a:rPr lang="en-GB" sz="1400" kern="1200" dirty="0" smtClean="0">
                <a:solidFill>
                  <a:schemeClr val="tx1"/>
                </a:solidFill>
                <a:effectLst/>
                <a:latin typeface="+mn-lt"/>
                <a:ea typeface="+mn-ea"/>
                <a:cs typeface="+mn-cs"/>
              </a:rPr>
              <a:t> du </a:t>
            </a:r>
            <a:r>
              <a:rPr lang="en-GB" sz="1400" kern="1200" dirty="0" err="1" smtClean="0">
                <a:solidFill>
                  <a:schemeClr val="tx1"/>
                </a:solidFill>
                <a:effectLst/>
                <a:latin typeface="+mn-lt"/>
                <a:ea typeface="+mn-ea"/>
                <a:cs typeface="+mn-cs"/>
              </a:rPr>
              <a:t>bâti</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une</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enquête</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auprès</a:t>
            </a:r>
            <a:r>
              <a:rPr lang="en-GB" sz="1400" kern="1200" dirty="0" smtClean="0">
                <a:solidFill>
                  <a:schemeClr val="tx1"/>
                </a:solidFill>
                <a:effectLst/>
                <a:latin typeface="+mn-lt"/>
                <a:ea typeface="+mn-ea"/>
                <a:cs typeface="+mn-cs"/>
              </a:rPr>
              <a:t> des populations nous a </a:t>
            </a:r>
            <a:r>
              <a:rPr lang="en-GB" sz="1400" kern="1200" dirty="0" err="1" smtClean="0">
                <a:solidFill>
                  <a:schemeClr val="tx1"/>
                </a:solidFill>
                <a:effectLst/>
                <a:latin typeface="+mn-lt"/>
                <a:ea typeface="+mn-ea"/>
                <a:cs typeface="+mn-cs"/>
              </a:rPr>
              <a:t>permis</a:t>
            </a:r>
            <a:r>
              <a:rPr lang="en-GB" sz="1400" kern="1200" dirty="0" smtClean="0">
                <a:solidFill>
                  <a:schemeClr val="tx1"/>
                </a:solidFill>
                <a:effectLst/>
                <a:latin typeface="+mn-lt"/>
                <a:ea typeface="+mn-ea"/>
                <a:cs typeface="+mn-cs"/>
              </a:rPr>
              <a:t> de </a:t>
            </a:r>
            <a:r>
              <a:rPr lang="en-GB" sz="1400" kern="1200" dirty="0" err="1" smtClean="0">
                <a:solidFill>
                  <a:schemeClr val="tx1"/>
                </a:solidFill>
                <a:effectLst/>
                <a:latin typeface="+mn-lt"/>
                <a:ea typeface="+mn-ea"/>
                <a:cs typeface="+mn-cs"/>
              </a:rPr>
              <a:t>préciser</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certains</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critères</a:t>
            </a:r>
            <a:r>
              <a:rPr lang="en-GB" sz="1400" kern="1200" dirty="0" smtClean="0">
                <a:solidFill>
                  <a:schemeClr val="tx1"/>
                </a:solidFill>
                <a:effectLst/>
                <a:latin typeface="+mn-lt"/>
                <a:ea typeface="+mn-ea"/>
                <a:cs typeface="+mn-cs"/>
              </a:rPr>
              <a:t> pour </a:t>
            </a:r>
            <a:r>
              <a:rPr lang="en-GB" sz="1400" kern="1200" dirty="0" err="1" smtClean="0">
                <a:solidFill>
                  <a:schemeClr val="tx1"/>
                </a:solidFill>
                <a:effectLst/>
                <a:latin typeface="+mn-lt"/>
                <a:ea typeface="+mn-ea"/>
                <a:cs typeface="+mn-cs"/>
              </a:rPr>
              <a:t>réaliser</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une</a:t>
            </a:r>
            <a:r>
              <a:rPr lang="en-GB" sz="1400" kern="1200" dirty="0" smtClean="0">
                <a:solidFill>
                  <a:schemeClr val="tx1"/>
                </a:solidFill>
                <a:effectLst/>
                <a:latin typeface="+mn-lt"/>
                <a:ea typeface="+mn-ea"/>
                <a:cs typeface="+mn-cs"/>
              </a:rPr>
              <a:t> estimation </a:t>
            </a:r>
            <a:r>
              <a:rPr lang="en-GB" sz="1400" kern="1200" dirty="0" err="1" smtClean="0">
                <a:solidFill>
                  <a:schemeClr val="tx1"/>
                </a:solidFill>
                <a:effectLst/>
                <a:latin typeface="+mn-lt"/>
                <a:ea typeface="+mn-ea"/>
                <a:cs typeface="+mn-cs"/>
              </a:rPr>
              <a:t>économique</a:t>
            </a:r>
            <a:r>
              <a:rPr lang="en-GB" sz="1400" kern="1200" dirty="0" smtClean="0">
                <a:solidFill>
                  <a:schemeClr val="tx1"/>
                </a:solidFill>
                <a:effectLst/>
                <a:latin typeface="+mn-lt"/>
                <a:ea typeface="+mn-ea"/>
                <a:cs typeface="+mn-cs"/>
              </a:rPr>
              <a:t> de </a:t>
            </a:r>
            <a:r>
              <a:rPr lang="en-GB" sz="1400" kern="1200" dirty="0" err="1" smtClean="0">
                <a:solidFill>
                  <a:schemeClr val="tx1"/>
                </a:solidFill>
                <a:effectLst/>
                <a:latin typeface="+mn-lt"/>
                <a:ea typeface="+mn-ea"/>
                <a:cs typeface="+mn-cs"/>
              </a:rPr>
              <a:t>l'endommagement</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potentiel</a:t>
            </a:r>
            <a:r>
              <a:rPr lang="en-GB" sz="1400" kern="1200" dirty="0" smtClean="0">
                <a:solidFill>
                  <a:schemeClr val="tx1"/>
                </a:solidFill>
                <a:effectLst/>
                <a:latin typeface="+mn-lt"/>
                <a:ea typeface="+mn-ea"/>
                <a:cs typeface="+mn-cs"/>
              </a:rPr>
              <a:t> pour les </a:t>
            </a:r>
            <a:r>
              <a:rPr lang="en-GB" sz="1400" kern="1200" dirty="0" err="1" smtClean="0">
                <a:solidFill>
                  <a:schemeClr val="tx1"/>
                </a:solidFill>
                <a:effectLst/>
                <a:latin typeface="+mn-lt"/>
                <a:ea typeface="+mn-ea"/>
                <a:cs typeface="+mn-cs"/>
              </a:rPr>
              <a:t>différents</a:t>
            </a:r>
            <a:r>
              <a:rPr lang="en-GB" sz="1400" kern="1200" dirty="0" smtClean="0">
                <a:solidFill>
                  <a:schemeClr val="tx1"/>
                </a:solidFill>
                <a:effectLst/>
                <a:latin typeface="+mn-lt"/>
                <a:ea typeface="+mn-ea"/>
                <a:cs typeface="+mn-cs"/>
              </a:rPr>
              <a:t> types de </a:t>
            </a:r>
            <a:r>
              <a:rPr lang="en-GB" sz="1400" kern="1200" dirty="0" err="1" smtClean="0">
                <a:solidFill>
                  <a:schemeClr val="tx1"/>
                </a:solidFill>
                <a:effectLst/>
                <a:latin typeface="+mn-lt"/>
                <a:ea typeface="+mn-ea"/>
                <a:cs typeface="+mn-cs"/>
              </a:rPr>
              <a:t>bâti</a:t>
            </a:r>
            <a:r>
              <a:rPr lang="en-GB" sz="1400" kern="1200" dirty="0" smtClean="0">
                <a:solidFill>
                  <a:schemeClr val="tx1"/>
                </a:solidFill>
                <a:effectLst/>
                <a:latin typeface="+mn-lt"/>
                <a:ea typeface="+mn-ea"/>
                <a:cs typeface="+mn-cs"/>
              </a:rPr>
              <a:t>.</a:t>
            </a:r>
          </a:p>
          <a:p>
            <a:endParaRPr lang="fr-FR" dirty="0"/>
          </a:p>
        </p:txBody>
      </p:sp>
      <p:sp>
        <p:nvSpPr>
          <p:cNvPr id="4" name="Espace réservé du numéro de diapositive 3"/>
          <p:cNvSpPr>
            <a:spLocks noGrp="1"/>
          </p:cNvSpPr>
          <p:nvPr>
            <p:ph type="sldNum" sz="quarter" idx="10"/>
          </p:nvPr>
        </p:nvSpPr>
        <p:spPr/>
        <p:txBody>
          <a:bodyPr/>
          <a:lstStyle/>
          <a:p>
            <a:fld id="{BC6E31C2-E434-E344-96C4-412FBD71F90A}" type="slidenum">
              <a:rPr lang="fr-FR" smtClean="0"/>
              <a:t>12</a:t>
            </a:fld>
            <a:endParaRPr lang="fr-FR"/>
          </a:p>
        </p:txBody>
      </p:sp>
    </p:spTree>
    <p:extLst>
      <p:ext uri="{BB962C8B-B14F-4D97-AF65-F5344CB8AC3E}">
        <p14:creationId xmlns:p14="http://schemas.microsoft.com/office/powerpoint/2010/main" val="17603585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515813" rtl="0" eaLnBrk="1" fontAlgn="auto" latinLnBrk="0" hangingPunct="1">
              <a:lnSpc>
                <a:spcPct val="100000"/>
              </a:lnSpc>
              <a:spcBef>
                <a:spcPts val="0"/>
              </a:spcBef>
              <a:spcAft>
                <a:spcPts val="0"/>
              </a:spcAft>
              <a:buClrTx/>
              <a:buSzTx/>
              <a:buFontTx/>
              <a:buNone/>
              <a:tabLst/>
              <a:defRPr/>
            </a:pPr>
            <a:r>
              <a:rPr lang="fr-FR" sz="1400" kern="1200" dirty="0" smtClean="0">
                <a:solidFill>
                  <a:schemeClr val="tx1"/>
                </a:solidFill>
                <a:effectLst/>
                <a:latin typeface="+mn-lt"/>
                <a:ea typeface="+mn-ea"/>
                <a:cs typeface="+mn-cs"/>
              </a:rPr>
              <a:t>Des croisements ont été effectués entre type d’habitat et informations recueillies lors des enquêtes pour par exemple cartographier les personnes vulnérables.</a:t>
            </a:r>
            <a:endParaRPr lang="en-GB" sz="1400"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BC6E31C2-E434-E344-96C4-412FBD71F90A}" type="slidenum">
              <a:rPr lang="fr-FR" smtClean="0"/>
              <a:t>13</a:t>
            </a:fld>
            <a:endParaRPr lang="fr-FR"/>
          </a:p>
        </p:txBody>
      </p:sp>
    </p:spTree>
    <p:extLst>
      <p:ext uri="{BB962C8B-B14F-4D97-AF65-F5344CB8AC3E}">
        <p14:creationId xmlns:p14="http://schemas.microsoft.com/office/powerpoint/2010/main" val="11933717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400" kern="1200" dirty="0" smtClean="0">
                <a:solidFill>
                  <a:schemeClr val="tx1"/>
                </a:solidFill>
                <a:effectLst/>
                <a:latin typeface="+mn-lt"/>
                <a:ea typeface="+mn-ea"/>
                <a:cs typeface="+mn-cs"/>
              </a:rPr>
              <a:t>Pour ce qui est de la </a:t>
            </a:r>
            <a:r>
              <a:rPr lang="fr-FR" sz="1400" kern="1200" dirty="0" err="1" smtClean="0">
                <a:solidFill>
                  <a:schemeClr val="tx1"/>
                </a:solidFill>
                <a:effectLst/>
                <a:latin typeface="+mn-lt"/>
                <a:ea typeface="+mn-ea"/>
                <a:cs typeface="+mn-cs"/>
              </a:rPr>
              <a:t>bdd</a:t>
            </a:r>
            <a:r>
              <a:rPr lang="fr-FR" sz="1400" kern="1200" dirty="0" smtClean="0">
                <a:solidFill>
                  <a:schemeClr val="tx1"/>
                </a:solidFill>
                <a:effectLst/>
                <a:latin typeface="+mn-lt"/>
                <a:ea typeface="+mn-ea"/>
                <a:cs typeface="+mn-cs"/>
              </a:rPr>
              <a:t> géographique et de l’aspect cartographique, nous avons intégré les données de base (</a:t>
            </a:r>
            <a:r>
              <a:rPr lang="fr-FR" sz="1400" kern="1200" dirty="0" err="1" smtClean="0">
                <a:solidFill>
                  <a:schemeClr val="tx1"/>
                </a:solidFill>
                <a:effectLst/>
                <a:latin typeface="+mn-lt"/>
                <a:ea typeface="+mn-ea"/>
                <a:cs typeface="+mn-cs"/>
              </a:rPr>
              <a:t>orthophoto</a:t>
            </a:r>
            <a:r>
              <a:rPr lang="fr-FR" sz="1400" kern="1200" dirty="0" smtClean="0">
                <a:solidFill>
                  <a:schemeClr val="tx1"/>
                </a:solidFill>
                <a:effectLst/>
                <a:latin typeface="+mn-lt"/>
                <a:ea typeface="+mn-ea"/>
                <a:cs typeface="+mn-cs"/>
              </a:rPr>
              <a:t>, BD Topo IGN) et regarder l’évolution du trait de côte depuis 1953, vous avez ici un exemple de l’évolution moyenne entre 1953 et 2008. </a:t>
            </a:r>
            <a:endParaRPr lang="en-GB" sz="1400" kern="1200" dirty="0" smtClean="0">
              <a:solidFill>
                <a:schemeClr val="tx1"/>
              </a:solidFill>
              <a:effectLst/>
              <a:latin typeface="+mn-lt"/>
              <a:ea typeface="+mn-ea"/>
              <a:cs typeface="+mn-cs"/>
            </a:endParaRPr>
          </a:p>
          <a:p>
            <a:r>
              <a:rPr lang="fr-FR" sz="1400" kern="1200" dirty="0" smtClean="0">
                <a:solidFill>
                  <a:schemeClr val="tx1"/>
                </a:solidFill>
                <a:effectLst/>
                <a:latin typeface="+mn-lt"/>
                <a:ea typeface="+mn-ea"/>
                <a:cs typeface="+mn-cs"/>
              </a:rPr>
              <a:t>La tâche principale reste à faire, à savoir le croisement entre les cartes d’aléas issues de la modélisation et les enjeux d’une part,</a:t>
            </a:r>
          </a:p>
          <a:p>
            <a:r>
              <a:rPr lang="fr-FR" sz="1400" kern="1200" dirty="0" smtClean="0">
                <a:solidFill>
                  <a:schemeClr val="tx1"/>
                </a:solidFill>
                <a:effectLst/>
                <a:latin typeface="+mn-lt"/>
                <a:ea typeface="+mn-ea"/>
                <a:cs typeface="+mn-cs"/>
              </a:rPr>
              <a:t> puis le croisement entre cartes mentales (nous avons demandé à la population enquêtée de représenter sur une carte l’extension des submersions locales passées ou futures) et enjeux.</a:t>
            </a:r>
          </a:p>
          <a:p>
            <a:r>
              <a:rPr lang="fr-FR" sz="1400" kern="1200" dirty="0" smtClean="0">
                <a:solidFill>
                  <a:schemeClr val="tx1"/>
                </a:solidFill>
                <a:effectLst/>
                <a:latin typeface="+mn-lt"/>
                <a:ea typeface="+mn-ea"/>
                <a:cs typeface="+mn-cs"/>
              </a:rPr>
              <a:t>La</a:t>
            </a:r>
            <a:r>
              <a:rPr lang="fr-FR" sz="1400" kern="1200" baseline="0" dirty="0" smtClean="0">
                <a:solidFill>
                  <a:schemeClr val="tx1"/>
                </a:solidFill>
                <a:effectLst/>
                <a:latin typeface="+mn-lt"/>
                <a:ea typeface="+mn-ea"/>
                <a:cs typeface="+mn-cs"/>
              </a:rPr>
              <a:t> comparaison entre les deux nous permettra </a:t>
            </a:r>
            <a:r>
              <a:rPr lang="fr-FR" sz="1400" kern="1200" dirty="0" smtClean="0">
                <a:solidFill>
                  <a:schemeClr val="tx1"/>
                </a:solidFill>
                <a:effectLst/>
                <a:latin typeface="+mn-lt"/>
                <a:ea typeface="+mn-ea"/>
                <a:cs typeface="+mn-cs"/>
              </a:rPr>
              <a:t>de caractériser les connaissances de la population vis à vis du risque submersion et  </a:t>
            </a:r>
            <a:r>
              <a:rPr lang="fr-FR" sz="1400" kern="1200" baseline="0" dirty="0" smtClean="0">
                <a:solidFill>
                  <a:schemeClr val="tx1"/>
                </a:solidFill>
                <a:effectLst/>
                <a:latin typeface="+mn-lt"/>
                <a:ea typeface="+mn-ea"/>
                <a:cs typeface="+mn-cs"/>
              </a:rPr>
              <a:t>de révéler des secteurs </a:t>
            </a:r>
            <a:r>
              <a:rPr lang="fr-FR" sz="1400" kern="1200" dirty="0" smtClean="0">
                <a:solidFill>
                  <a:schemeClr val="tx1"/>
                </a:solidFill>
                <a:effectLst/>
                <a:latin typeface="+mn-lt"/>
                <a:ea typeface="+mn-ea"/>
                <a:cs typeface="+mn-cs"/>
              </a:rPr>
              <a:t>« socio-culturellement vulnérables » pour lesquels il sera nécessaire de mettre en place davantage de campagnes d’information sur le risque submersion.</a:t>
            </a:r>
            <a:endParaRPr lang="en-GB" sz="1400" kern="1200" dirty="0" smtClean="0">
              <a:solidFill>
                <a:schemeClr val="tx1"/>
              </a:solidFill>
              <a:effectLst/>
              <a:latin typeface="+mn-lt"/>
              <a:ea typeface="+mn-ea"/>
              <a:cs typeface="+mn-cs"/>
            </a:endParaRPr>
          </a:p>
          <a:p>
            <a:r>
              <a:rPr lang="fr-FR" sz="1400" kern="1200" dirty="0" smtClean="0">
                <a:solidFill>
                  <a:schemeClr val="tx1"/>
                </a:solidFill>
                <a:effectLst/>
                <a:latin typeface="+mn-lt"/>
                <a:ea typeface="+mn-ea"/>
                <a:cs typeface="+mn-cs"/>
              </a:rPr>
              <a:t> </a:t>
            </a:r>
          </a:p>
          <a:p>
            <a:endParaRPr lang="fr-FR" sz="1400" kern="1200" dirty="0" smtClean="0">
              <a:solidFill>
                <a:schemeClr val="tx1"/>
              </a:solidFill>
              <a:effectLst/>
              <a:latin typeface="+mn-lt"/>
              <a:ea typeface="+mn-ea"/>
              <a:cs typeface="+mn-cs"/>
            </a:endParaRPr>
          </a:p>
          <a:p>
            <a:r>
              <a:rPr lang="fr-FR" sz="1400" kern="1200" dirty="0" smtClean="0">
                <a:solidFill>
                  <a:schemeClr val="tx1"/>
                </a:solidFill>
                <a:effectLst/>
                <a:latin typeface="+mn-lt"/>
                <a:ea typeface="+mn-ea"/>
                <a:cs typeface="+mn-cs"/>
              </a:rPr>
              <a:t>Méthode DSAS Digital </a:t>
            </a:r>
            <a:r>
              <a:rPr lang="fr-FR" sz="1400" kern="1200" dirty="0" err="1" smtClean="0">
                <a:solidFill>
                  <a:schemeClr val="tx1"/>
                </a:solidFill>
                <a:effectLst/>
                <a:latin typeface="+mn-lt"/>
                <a:ea typeface="+mn-ea"/>
                <a:cs typeface="+mn-cs"/>
              </a:rPr>
              <a:t>Shoreline</a:t>
            </a:r>
            <a:r>
              <a:rPr lang="fr-FR" sz="1400" kern="1200" dirty="0" smtClean="0">
                <a:solidFill>
                  <a:schemeClr val="tx1"/>
                </a:solidFill>
                <a:effectLst/>
                <a:latin typeface="+mn-lt"/>
                <a:ea typeface="+mn-ea"/>
                <a:cs typeface="+mn-cs"/>
              </a:rPr>
              <a:t> </a:t>
            </a:r>
            <a:r>
              <a:rPr lang="fr-FR" sz="1400" kern="1200" dirty="0" err="1" smtClean="0">
                <a:solidFill>
                  <a:schemeClr val="tx1"/>
                </a:solidFill>
                <a:effectLst/>
                <a:latin typeface="+mn-lt"/>
                <a:ea typeface="+mn-ea"/>
                <a:cs typeface="+mn-cs"/>
              </a:rPr>
              <a:t>Analysis</a:t>
            </a:r>
            <a:r>
              <a:rPr lang="fr-FR" sz="1400" kern="1200" dirty="0" smtClean="0">
                <a:solidFill>
                  <a:schemeClr val="tx1"/>
                </a:solidFill>
                <a:effectLst/>
                <a:latin typeface="+mn-lt"/>
                <a:ea typeface="+mn-ea"/>
                <a:cs typeface="+mn-cs"/>
              </a:rPr>
              <a:t> System développé par </a:t>
            </a:r>
            <a:r>
              <a:rPr lang="fr-FR" sz="1400" kern="1200" dirty="0" err="1" smtClean="0">
                <a:solidFill>
                  <a:schemeClr val="tx1"/>
                </a:solidFill>
                <a:effectLst/>
                <a:latin typeface="+mn-lt"/>
                <a:ea typeface="+mn-ea"/>
                <a:cs typeface="+mn-cs"/>
              </a:rPr>
              <a:t>Thieler</a:t>
            </a:r>
            <a:r>
              <a:rPr lang="fr-FR" sz="1400" kern="1200" smtClean="0">
                <a:solidFill>
                  <a:schemeClr val="tx1"/>
                </a:solidFill>
                <a:effectLst/>
                <a:latin typeface="+mn-lt"/>
                <a:ea typeface="+mn-ea"/>
                <a:cs typeface="+mn-cs"/>
              </a:rPr>
              <a:t> et al (2008)</a:t>
            </a:r>
            <a:endParaRPr lang="en-GB" sz="1400"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BC6E31C2-E434-E344-96C4-412FBD71F90A}" type="slidenum">
              <a:rPr lang="fr-FR" smtClean="0"/>
              <a:t>14</a:t>
            </a:fld>
            <a:endParaRPr lang="fr-FR"/>
          </a:p>
        </p:txBody>
      </p:sp>
    </p:spTree>
    <p:extLst>
      <p:ext uri="{BB962C8B-B14F-4D97-AF65-F5344CB8AC3E}">
        <p14:creationId xmlns:p14="http://schemas.microsoft.com/office/powerpoint/2010/main" val="35850882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400" kern="1200" dirty="0" smtClean="0">
                <a:solidFill>
                  <a:schemeClr val="tx1"/>
                </a:solidFill>
                <a:effectLst/>
                <a:latin typeface="+mn-lt"/>
                <a:ea typeface="+mn-ea"/>
                <a:cs typeface="+mn-cs"/>
              </a:rPr>
              <a:t>En ce qui concerne la tâche 4, un premier exercice cadre a eu lieu dans les locaux de l’université à Paris, en présence de personnels de la mairie de Leucate. </a:t>
            </a:r>
          </a:p>
          <a:p>
            <a:r>
              <a:rPr lang="fr-FR" sz="1400" kern="1200" dirty="0" smtClean="0">
                <a:solidFill>
                  <a:schemeClr val="tx1"/>
                </a:solidFill>
                <a:effectLst/>
                <a:latin typeface="+mn-lt"/>
                <a:ea typeface="+mn-ea"/>
                <a:cs typeface="+mn-cs"/>
              </a:rPr>
              <a:t>Cet exercice comprenait deux phases : </a:t>
            </a:r>
          </a:p>
          <a:p>
            <a:r>
              <a:rPr lang="fr-FR" sz="1400" kern="1200" dirty="0" smtClean="0">
                <a:solidFill>
                  <a:schemeClr val="tx1"/>
                </a:solidFill>
                <a:effectLst/>
                <a:latin typeface="+mn-lt"/>
                <a:ea typeface="+mn-ea"/>
                <a:cs typeface="+mn-cs"/>
              </a:rPr>
              <a:t>tout d’abord il s’agissait de préparer deux scenarii d’exercice de crise (cinétique rapide : passage de la phase de vigilance météorologique orange submersion à la phase rouge de submersion – cinétique lente : plan de continuité d’activité / action se situe 36h après la submersion). </a:t>
            </a:r>
          </a:p>
          <a:p>
            <a:r>
              <a:rPr lang="fr-FR" sz="1400" kern="1200" dirty="0" smtClean="0">
                <a:solidFill>
                  <a:schemeClr val="tx1"/>
                </a:solidFill>
                <a:effectLst/>
                <a:latin typeface="+mn-lt"/>
                <a:ea typeface="+mn-ea"/>
                <a:cs typeface="+mn-cs"/>
              </a:rPr>
              <a:t>La phase 2 consistait à jouer l’exercice pour tester les procédures du PCS de la commune. </a:t>
            </a:r>
            <a:r>
              <a:rPr lang="en-GB" sz="1400" kern="1200" dirty="0" err="1" smtClean="0">
                <a:solidFill>
                  <a:schemeClr val="tx1"/>
                </a:solidFill>
                <a:effectLst/>
                <a:latin typeface="+mn-lt"/>
                <a:ea typeface="+mn-ea"/>
                <a:cs typeface="+mn-cs"/>
              </a:rPr>
              <a:t>Deux</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groupes</a:t>
            </a:r>
            <a:r>
              <a:rPr lang="en-GB" sz="1400" kern="1200" dirty="0" smtClean="0">
                <a:solidFill>
                  <a:schemeClr val="tx1"/>
                </a:solidFill>
                <a:effectLst/>
                <a:latin typeface="+mn-lt"/>
                <a:ea typeface="+mn-ea"/>
                <a:cs typeface="+mn-cs"/>
              </a:rPr>
              <a:t> : animation du </a:t>
            </a:r>
            <a:r>
              <a:rPr lang="en-GB" sz="1400" kern="1200" dirty="0" err="1" smtClean="0">
                <a:solidFill>
                  <a:schemeClr val="tx1"/>
                </a:solidFill>
                <a:effectLst/>
                <a:latin typeface="+mn-lt"/>
                <a:ea typeface="+mn-ea"/>
                <a:cs typeface="+mn-cs"/>
              </a:rPr>
              <a:t>jeu</a:t>
            </a:r>
            <a:r>
              <a:rPr lang="en-GB" sz="1400" kern="1200" dirty="0" smtClean="0">
                <a:solidFill>
                  <a:schemeClr val="tx1"/>
                </a:solidFill>
                <a:effectLst/>
                <a:latin typeface="+mn-lt"/>
                <a:ea typeface="+mn-ea"/>
                <a:cs typeface="+mn-cs"/>
              </a:rPr>
              <a:t> et </a:t>
            </a:r>
            <a:r>
              <a:rPr lang="en-GB" sz="1400" kern="1200" dirty="0" err="1" smtClean="0">
                <a:solidFill>
                  <a:schemeClr val="tx1"/>
                </a:solidFill>
                <a:effectLst/>
                <a:latin typeface="+mn-lt"/>
                <a:ea typeface="+mn-ea"/>
                <a:cs typeface="+mn-cs"/>
              </a:rPr>
              <a:t>armement</a:t>
            </a:r>
            <a:r>
              <a:rPr lang="en-GB" sz="1400" kern="1200" dirty="0" smtClean="0">
                <a:solidFill>
                  <a:schemeClr val="tx1"/>
                </a:solidFill>
                <a:effectLst/>
                <a:latin typeface="+mn-lt"/>
                <a:ea typeface="+mn-ea"/>
                <a:cs typeface="+mn-cs"/>
              </a:rPr>
              <a:t> de la cellule de </a:t>
            </a:r>
            <a:r>
              <a:rPr lang="en-GB" sz="1400" kern="1200" dirty="0" err="1" smtClean="0">
                <a:solidFill>
                  <a:schemeClr val="tx1"/>
                </a:solidFill>
                <a:effectLst/>
                <a:latin typeface="+mn-lt"/>
                <a:ea typeface="+mn-ea"/>
                <a:cs typeface="+mn-cs"/>
              </a:rPr>
              <a:t>crise</a:t>
            </a:r>
            <a:r>
              <a:rPr lang="en-GB" sz="1400" kern="1200" dirty="0" smtClean="0">
                <a:solidFill>
                  <a:schemeClr val="tx1"/>
                </a:solidFill>
                <a:effectLst/>
                <a:latin typeface="+mn-lt"/>
                <a:ea typeface="+mn-ea"/>
                <a:cs typeface="+mn-cs"/>
              </a:rPr>
              <a:t>. </a:t>
            </a:r>
          </a:p>
          <a:p>
            <a:r>
              <a:rPr lang="en-GB" sz="1400" kern="1200" dirty="0" smtClean="0">
                <a:solidFill>
                  <a:schemeClr val="tx1"/>
                </a:solidFill>
                <a:effectLst/>
                <a:latin typeface="+mn-lt"/>
                <a:ea typeface="+mn-ea"/>
                <a:cs typeface="+mn-cs"/>
              </a:rPr>
              <a:t>Tout </a:t>
            </a:r>
            <a:r>
              <a:rPr lang="en-GB" sz="1400" kern="1200" dirty="0" err="1" smtClean="0">
                <a:solidFill>
                  <a:schemeClr val="tx1"/>
                </a:solidFill>
                <a:effectLst/>
                <a:latin typeface="+mn-lt"/>
                <a:ea typeface="+mn-ea"/>
                <a:cs typeface="+mn-cs"/>
              </a:rPr>
              <a:t>s’est</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bien</a:t>
            </a:r>
            <a:r>
              <a:rPr lang="en-GB" sz="1400" kern="1200" dirty="0" smtClean="0">
                <a:solidFill>
                  <a:schemeClr val="tx1"/>
                </a:solidFill>
                <a:effectLst/>
                <a:latin typeface="+mn-lt"/>
                <a:ea typeface="+mn-ea"/>
                <a:cs typeface="+mn-cs"/>
              </a:rPr>
              <a:t> passé et le personnel de la commune </a:t>
            </a:r>
            <a:r>
              <a:rPr lang="en-GB" sz="1400" kern="1200" dirty="0" err="1" smtClean="0">
                <a:solidFill>
                  <a:schemeClr val="tx1"/>
                </a:solidFill>
                <a:effectLst/>
                <a:latin typeface="+mn-lt"/>
                <a:ea typeface="+mn-ea"/>
                <a:cs typeface="+mn-cs"/>
              </a:rPr>
              <a:t>présent</a:t>
            </a:r>
            <a:r>
              <a:rPr lang="en-GB" sz="1400" kern="1200" dirty="0" smtClean="0">
                <a:solidFill>
                  <a:schemeClr val="tx1"/>
                </a:solidFill>
                <a:effectLst/>
                <a:latin typeface="+mn-lt"/>
                <a:ea typeface="+mn-ea"/>
                <a:cs typeface="+mn-cs"/>
              </a:rPr>
              <a:t> pendant </a:t>
            </a:r>
            <a:r>
              <a:rPr lang="en-GB" sz="1400" kern="1200" dirty="0" err="1" smtClean="0">
                <a:solidFill>
                  <a:schemeClr val="tx1"/>
                </a:solidFill>
                <a:effectLst/>
                <a:latin typeface="+mn-lt"/>
                <a:ea typeface="+mn-ea"/>
                <a:cs typeface="+mn-cs"/>
              </a:rPr>
              <a:t>l’exercice</a:t>
            </a:r>
            <a:r>
              <a:rPr lang="en-GB" sz="1400" kern="1200" dirty="0" smtClean="0">
                <a:solidFill>
                  <a:schemeClr val="tx1"/>
                </a:solidFill>
                <a:effectLst/>
                <a:latin typeface="+mn-lt"/>
                <a:ea typeface="+mn-ea"/>
                <a:cs typeface="+mn-cs"/>
              </a:rPr>
              <a:t> a </a:t>
            </a:r>
            <a:r>
              <a:rPr lang="en-GB" sz="1400" kern="1200" dirty="0" err="1" smtClean="0">
                <a:solidFill>
                  <a:schemeClr val="tx1"/>
                </a:solidFill>
                <a:effectLst/>
                <a:latin typeface="+mn-lt"/>
                <a:ea typeface="+mn-ea"/>
                <a:cs typeface="+mn-cs"/>
              </a:rPr>
              <a:t>trouvé</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l’expérience</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très</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enrichissante</a:t>
            </a:r>
            <a:r>
              <a:rPr lang="en-GB" sz="1400" kern="1200" dirty="0" smtClean="0">
                <a:solidFill>
                  <a:schemeClr val="tx1"/>
                </a:solidFill>
                <a:effectLst/>
                <a:latin typeface="+mn-lt"/>
                <a:ea typeface="+mn-ea"/>
                <a:cs typeface="+mn-cs"/>
              </a:rPr>
              <a:t> </a:t>
            </a:r>
            <a:r>
              <a:rPr lang="en-GB" sz="1400" kern="1200" dirty="0" smtClean="0">
                <a:solidFill>
                  <a:schemeClr val="tx1"/>
                </a:solidFill>
                <a:effectLst/>
                <a:latin typeface="+mn-lt"/>
                <a:ea typeface="+mn-ea"/>
                <a:cs typeface="+mn-cs"/>
                <a:sym typeface="Symbol"/>
              </a:rPr>
              <a:t></a:t>
            </a:r>
            <a:r>
              <a:rPr lang="en-GB" sz="1400" kern="1200" dirty="0" smtClean="0">
                <a:solidFill>
                  <a:schemeClr val="tx1"/>
                </a:solidFill>
                <a:effectLst/>
                <a:latin typeface="+mn-lt"/>
                <a:ea typeface="+mn-ea"/>
                <a:cs typeface="+mn-cs"/>
              </a:rPr>
              <a:t> proposition </a:t>
            </a:r>
            <a:r>
              <a:rPr lang="en-GB" sz="1400" kern="1200" dirty="0" err="1" smtClean="0">
                <a:solidFill>
                  <a:schemeClr val="tx1"/>
                </a:solidFill>
                <a:effectLst/>
                <a:latin typeface="+mn-lt"/>
                <a:ea typeface="+mn-ea"/>
                <a:cs typeface="+mn-cs"/>
              </a:rPr>
              <a:t>d’amélioration</a:t>
            </a:r>
            <a:r>
              <a:rPr lang="en-GB" sz="1400" kern="1200" dirty="0" smtClean="0">
                <a:solidFill>
                  <a:schemeClr val="tx1"/>
                </a:solidFill>
                <a:effectLst/>
                <a:latin typeface="+mn-lt"/>
                <a:ea typeface="+mn-ea"/>
                <a:cs typeface="+mn-cs"/>
              </a:rPr>
              <a:t> du PCS par la </a:t>
            </a:r>
            <a:r>
              <a:rPr lang="en-GB" sz="1400" kern="1200" dirty="0" err="1" smtClean="0">
                <a:solidFill>
                  <a:schemeClr val="tx1"/>
                </a:solidFill>
                <a:effectLst/>
                <a:latin typeface="+mn-lt"/>
                <a:ea typeface="+mn-ea"/>
                <a:cs typeface="+mn-cs"/>
              </a:rPr>
              <a:t>mise</a:t>
            </a:r>
            <a:r>
              <a:rPr lang="en-GB" sz="1400" kern="1200" dirty="0" smtClean="0">
                <a:solidFill>
                  <a:schemeClr val="tx1"/>
                </a:solidFill>
                <a:effectLst/>
                <a:latin typeface="+mn-lt"/>
                <a:ea typeface="+mn-ea"/>
                <a:cs typeface="+mn-cs"/>
              </a:rPr>
              <a:t> en place </a:t>
            </a:r>
            <a:r>
              <a:rPr lang="en-GB" sz="1400" kern="1200" dirty="0" err="1" smtClean="0">
                <a:solidFill>
                  <a:schemeClr val="tx1"/>
                </a:solidFill>
                <a:effectLst/>
                <a:latin typeface="+mn-lt"/>
                <a:ea typeface="+mn-ea"/>
                <a:cs typeface="+mn-cs"/>
              </a:rPr>
              <a:t>d’échelles</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graduées</a:t>
            </a:r>
            <a:r>
              <a:rPr lang="en-GB" sz="1400" kern="1200" dirty="0" smtClean="0">
                <a:solidFill>
                  <a:schemeClr val="tx1"/>
                </a:solidFill>
                <a:effectLst/>
                <a:latin typeface="+mn-lt"/>
                <a:ea typeface="+mn-ea"/>
                <a:cs typeface="+mn-cs"/>
              </a:rPr>
              <a:t> des </a:t>
            </a:r>
            <a:r>
              <a:rPr lang="en-GB" sz="1400" kern="1200" dirty="0" err="1" smtClean="0">
                <a:solidFill>
                  <a:schemeClr val="tx1"/>
                </a:solidFill>
                <a:effectLst/>
                <a:latin typeface="+mn-lt"/>
                <a:ea typeface="+mn-ea"/>
                <a:cs typeface="+mn-cs"/>
              </a:rPr>
              <a:t>hauteurs</a:t>
            </a:r>
            <a:r>
              <a:rPr lang="en-GB" sz="1400" kern="1200" dirty="0" smtClean="0">
                <a:solidFill>
                  <a:schemeClr val="tx1"/>
                </a:solidFill>
                <a:effectLst/>
                <a:latin typeface="+mn-lt"/>
                <a:ea typeface="+mn-ea"/>
                <a:cs typeface="+mn-cs"/>
              </a:rPr>
              <a:t>.</a:t>
            </a:r>
          </a:p>
          <a:p>
            <a:endParaRPr lang="en-GB" sz="1400" kern="1200" dirty="0" smtClean="0">
              <a:solidFill>
                <a:schemeClr val="tx1"/>
              </a:solidFill>
              <a:effectLst/>
              <a:latin typeface="+mn-lt"/>
              <a:ea typeface="+mn-ea"/>
              <a:cs typeface="+mn-cs"/>
            </a:endParaRPr>
          </a:p>
          <a:p>
            <a:r>
              <a:rPr lang="en-GB" sz="1400" kern="1200" dirty="0" smtClean="0">
                <a:solidFill>
                  <a:schemeClr val="tx1"/>
                </a:solidFill>
                <a:effectLst/>
                <a:latin typeface="+mn-lt"/>
                <a:ea typeface="+mn-ea"/>
                <a:cs typeface="+mn-cs"/>
              </a:rPr>
              <a:t>Un </a:t>
            </a:r>
            <a:r>
              <a:rPr lang="en-GB" sz="1400" kern="1200" dirty="0" err="1" smtClean="0">
                <a:solidFill>
                  <a:schemeClr val="tx1"/>
                </a:solidFill>
                <a:effectLst/>
                <a:latin typeface="+mn-lt"/>
                <a:ea typeface="+mn-ea"/>
                <a:cs typeface="+mn-cs"/>
              </a:rPr>
              <a:t>deuxième</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exercice</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réel</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cette</a:t>
            </a:r>
            <a:r>
              <a:rPr lang="en-GB" sz="1400" kern="1200" dirty="0" smtClean="0">
                <a:solidFill>
                  <a:schemeClr val="tx1"/>
                </a:solidFill>
                <a:effectLst/>
                <a:latin typeface="+mn-lt"/>
                <a:ea typeface="+mn-ea"/>
                <a:cs typeface="+mn-cs"/>
              </a:rPr>
              <a:t> </a:t>
            </a:r>
            <a:r>
              <a:rPr lang="en-GB" sz="1400" kern="1200" dirty="0" err="1" smtClean="0">
                <a:solidFill>
                  <a:schemeClr val="tx1"/>
                </a:solidFill>
                <a:effectLst/>
                <a:latin typeface="+mn-lt"/>
                <a:ea typeface="+mn-ea"/>
                <a:cs typeface="+mn-cs"/>
              </a:rPr>
              <a:t>fois</a:t>
            </a:r>
            <a:r>
              <a:rPr lang="en-GB" sz="1400" kern="1200" dirty="0" smtClean="0">
                <a:solidFill>
                  <a:schemeClr val="tx1"/>
                </a:solidFill>
                <a:effectLst/>
                <a:latin typeface="+mn-lt"/>
                <a:ea typeface="+mn-ea"/>
                <a:cs typeface="+mn-cs"/>
              </a:rPr>
              <a:t>-ci aura lieu le 2 mars prochain </a:t>
            </a:r>
            <a:r>
              <a:rPr lang="en-GB" sz="1400" kern="1200" dirty="0" err="1" smtClean="0">
                <a:solidFill>
                  <a:schemeClr val="tx1"/>
                </a:solidFill>
                <a:effectLst/>
                <a:latin typeface="+mn-lt"/>
                <a:ea typeface="+mn-ea"/>
                <a:cs typeface="+mn-cs"/>
              </a:rPr>
              <a:t>sur</a:t>
            </a:r>
            <a:r>
              <a:rPr lang="en-GB" sz="1400" kern="1200" dirty="0" smtClean="0">
                <a:solidFill>
                  <a:schemeClr val="tx1"/>
                </a:solidFill>
                <a:effectLst/>
                <a:latin typeface="+mn-lt"/>
                <a:ea typeface="+mn-ea"/>
                <a:cs typeface="+mn-cs"/>
              </a:rPr>
              <a:t> la commune en </a:t>
            </a:r>
            <a:r>
              <a:rPr lang="en-GB" sz="1400" kern="1200" dirty="0" err="1" smtClean="0">
                <a:solidFill>
                  <a:schemeClr val="tx1"/>
                </a:solidFill>
                <a:effectLst/>
                <a:latin typeface="+mn-lt"/>
                <a:ea typeface="+mn-ea"/>
                <a:cs typeface="+mn-cs"/>
              </a:rPr>
              <a:t>présence</a:t>
            </a:r>
            <a:r>
              <a:rPr lang="en-GB" sz="1400" kern="1200" dirty="0" smtClean="0">
                <a:solidFill>
                  <a:schemeClr val="tx1"/>
                </a:solidFill>
                <a:effectLst/>
                <a:latin typeface="+mn-lt"/>
                <a:ea typeface="+mn-ea"/>
                <a:cs typeface="+mn-cs"/>
              </a:rPr>
              <a:t> des </a:t>
            </a:r>
            <a:r>
              <a:rPr lang="en-GB" sz="1400" kern="1200" dirty="0" err="1" smtClean="0">
                <a:solidFill>
                  <a:schemeClr val="tx1"/>
                </a:solidFill>
                <a:effectLst/>
                <a:latin typeface="+mn-lt"/>
                <a:ea typeface="+mn-ea"/>
                <a:cs typeface="+mn-cs"/>
              </a:rPr>
              <a:t>acteurs</a:t>
            </a:r>
            <a:r>
              <a:rPr lang="en-GB" sz="1400" kern="1200" dirty="0" smtClean="0">
                <a:solidFill>
                  <a:schemeClr val="tx1"/>
                </a:solidFill>
                <a:effectLst/>
                <a:latin typeface="+mn-lt"/>
                <a:ea typeface="+mn-ea"/>
                <a:cs typeface="+mn-cs"/>
              </a:rPr>
              <a:t> de la </a:t>
            </a:r>
            <a:r>
              <a:rPr lang="en-GB" sz="1400" kern="1200" dirty="0" err="1" smtClean="0">
                <a:solidFill>
                  <a:schemeClr val="tx1"/>
                </a:solidFill>
                <a:effectLst/>
                <a:latin typeface="+mn-lt"/>
                <a:ea typeface="+mn-ea"/>
                <a:cs typeface="+mn-cs"/>
              </a:rPr>
              <a:t>sécurité</a:t>
            </a:r>
            <a:r>
              <a:rPr lang="en-GB" sz="1400" kern="1200" dirty="0" smtClean="0">
                <a:solidFill>
                  <a:schemeClr val="tx1"/>
                </a:solidFill>
                <a:effectLst/>
                <a:latin typeface="+mn-lt"/>
                <a:ea typeface="+mn-ea"/>
                <a:cs typeface="+mn-cs"/>
              </a:rPr>
              <a:t> (police, </a:t>
            </a:r>
            <a:r>
              <a:rPr lang="en-GB" sz="1400" kern="1200" dirty="0" err="1" smtClean="0">
                <a:solidFill>
                  <a:schemeClr val="tx1"/>
                </a:solidFill>
                <a:effectLst/>
                <a:latin typeface="+mn-lt"/>
                <a:ea typeface="+mn-ea"/>
                <a:cs typeface="+mn-cs"/>
              </a:rPr>
              <a:t>pompiers</a:t>
            </a:r>
            <a:r>
              <a:rPr lang="en-GB" sz="1400" kern="1200" dirty="0" smtClean="0">
                <a:solidFill>
                  <a:schemeClr val="tx1"/>
                </a:solidFill>
                <a:effectLst/>
                <a:latin typeface="+mn-lt"/>
                <a:ea typeface="+mn-ea"/>
                <a:cs typeface="+mn-cs"/>
              </a:rPr>
              <a:t>, gendarmes, </a:t>
            </a:r>
            <a:r>
              <a:rPr lang="en-GB" sz="1400" kern="1200" dirty="0" err="1" smtClean="0">
                <a:solidFill>
                  <a:schemeClr val="tx1"/>
                </a:solidFill>
                <a:effectLst/>
                <a:latin typeface="+mn-lt"/>
                <a:ea typeface="+mn-ea"/>
                <a:cs typeface="+mn-cs"/>
              </a:rPr>
              <a:t>préfecture</a:t>
            </a:r>
            <a:r>
              <a:rPr lang="en-GB" sz="1400" kern="1200" dirty="0" smtClean="0">
                <a:solidFill>
                  <a:schemeClr val="tx1"/>
                </a:solidFill>
                <a:effectLst/>
                <a:latin typeface="+mn-lt"/>
                <a:ea typeface="+mn-ea"/>
                <a:cs typeface="+mn-cs"/>
              </a:rPr>
              <a:t>).</a:t>
            </a:r>
          </a:p>
          <a:p>
            <a:r>
              <a:rPr lang="fr-FR" sz="1400" kern="1200" dirty="0" smtClean="0">
                <a:solidFill>
                  <a:schemeClr val="tx1"/>
                </a:solidFill>
                <a:effectLst/>
                <a:latin typeface="+mn-lt"/>
                <a:ea typeface="+mn-ea"/>
                <a:cs typeface="+mn-cs"/>
              </a:rPr>
              <a:t> </a:t>
            </a:r>
            <a:endParaRPr lang="en-GB" sz="1400"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BC6E31C2-E434-E344-96C4-412FBD71F90A}" type="slidenum">
              <a:rPr lang="fr-FR" smtClean="0"/>
              <a:t>15</a:t>
            </a:fld>
            <a:endParaRPr lang="fr-FR"/>
          </a:p>
        </p:txBody>
      </p:sp>
    </p:spTree>
    <p:extLst>
      <p:ext uri="{BB962C8B-B14F-4D97-AF65-F5344CB8AC3E}">
        <p14:creationId xmlns:p14="http://schemas.microsoft.com/office/powerpoint/2010/main" val="32360727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515813" rtl="0" eaLnBrk="1" fontAlgn="auto" latinLnBrk="0" hangingPunct="1">
              <a:lnSpc>
                <a:spcPct val="100000"/>
              </a:lnSpc>
              <a:spcBef>
                <a:spcPts val="0"/>
              </a:spcBef>
              <a:spcAft>
                <a:spcPts val="0"/>
              </a:spcAft>
              <a:buClrTx/>
              <a:buSzTx/>
              <a:buFontTx/>
              <a:buNone/>
              <a:tabLst/>
              <a:defRPr/>
            </a:pPr>
            <a:r>
              <a:rPr lang="fr-FR" sz="1400" kern="1200" dirty="0" smtClean="0">
                <a:solidFill>
                  <a:schemeClr val="tx1"/>
                </a:solidFill>
                <a:effectLst/>
                <a:latin typeface="+mn-lt"/>
                <a:ea typeface="+mn-ea"/>
                <a:cs typeface="+mn-cs"/>
              </a:rPr>
              <a:t>Voilà pour la présentation très générale du programme CRISSIS. Je laisse maintenant la parole à Esméralda qui va vous parlez de la vulnérabilité de Leucate par rapport à la perception et représentation sociale du risque de submersion marine.</a:t>
            </a:r>
            <a:endParaRPr lang="en-GB" sz="1400"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BC6E31C2-E434-E344-96C4-412FBD71F90A}" type="slidenum">
              <a:rPr lang="fr-FR" smtClean="0"/>
              <a:t>16</a:t>
            </a:fld>
            <a:endParaRPr lang="fr-FR"/>
          </a:p>
        </p:txBody>
      </p:sp>
    </p:spTree>
    <p:extLst>
      <p:ext uri="{BB962C8B-B14F-4D97-AF65-F5344CB8AC3E}">
        <p14:creationId xmlns:p14="http://schemas.microsoft.com/office/powerpoint/2010/main" val="38668283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52500" y="685800"/>
            <a:ext cx="4953000" cy="3429000"/>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D758D21-8813-804B-A9BB-43973146454E}" type="slidenum">
              <a:rPr lang="fr-FR" smtClean="0">
                <a:solidFill>
                  <a:prstClr val="black"/>
                </a:solidFill>
                <a:latin typeface="Calibri"/>
              </a:rPr>
              <a:pPr/>
              <a:t>17</a:t>
            </a:fld>
            <a:endParaRPr lang="fr-FR">
              <a:solidFill>
                <a:prstClr val="black"/>
              </a:solidFill>
              <a:latin typeface="Calibri"/>
            </a:endParaRPr>
          </a:p>
        </p:txBody>
      </p:sp>
    </p:spTree>
    <p:extLst>
      <p:ext uri="{BB962C8B-B14F-4D97-AF65-F5344CB8AC3E}">
        <p14:creationId xmlns:p14="http://schemas.microsoft.com/office/powerpoint/2010/main" val="39622596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dirty="0"/>
          </a:p>
        </p:txBody>
      </p:sp>
      <p:sp>
        <p:nvSpPr>
          <p:cNvPr id="4" name="Espace réservé du numéro de diapositive 3"/>
          <p:cNvSpPr>
            <a:spLocks noGrp="1"/>
          </p:cNvSpPr>
          <p:nvPr>
            <p:ph type="sldNum" sz="quarter" idx="10"/>
          </p:nvPr>
        </p:nvSpPr>
        <p:spPr/>
        <p:txBody>
          <a:bodyPr/>
          <a:lstStyle/>
          <a:p>
            <a:fld id="{BC6E31C2-E434-E344-96C4-412FBD71F90A}" type="slidenum">
              <a:rPr lang="fr-FR" smtClean="0"/>
              <a:pPr/>
              <a:t>21</a:t>
            </a:fld>
            <a:endParaRPr lang="fr-F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dirty="0"/>
          </a:p>
        </p:txBody>
      </p:sp>
      <p:sp>
        <p:nvSpPr>
          <p:cNvPr id="4" name="Espace réservé du numéro de diapositive 3"/>
          <p:cNvSpPr>
            <a:spLocks noGrp="1"/>
          </p:cNvSpPr>
          <p:nvPr>
            <p:ph type="sldNum" sz="quarter" idx="10"/>
          </p:nvPr>
        </p:nvSpPr>
        <p:spPr/>
        <p:txBody>
          <a:bodyPr/>
          <a:lstStyle/>
          <a:p>
            <a:fld id="{BC6E31C2-E434-E344-96C4-412FBD71F90A}" type="slidenum">
              <a:rPr lang="fr-FR" smtClean="0"/>
              <a:pPr/>
              <a:t>22</a:t>
            </a:fld>
            <a:endParaRPr lang="fr-F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dirty="0"/>
          </a:p>
        </p:txBody>
      </p:sp>
      <p:sp>
        <p:nvSpPr>
          <p:cNvPr id="4" name="Espace réservé du numéro de diapositive 3"/>
          <p:cNvSpPr>
            <a:spLocks noGrp="1"/>
          </p:cNvSpPr>
          <p:nvPr>
            <p:ph type="sldNum" sz="quarter" idx="10"/>
          </p:nvPr>
        </p:nvSpPr>
        <p:spPr/>
        <p:txBody>
          <a:bodyPr/>
          <a:lstStyle/>
          <a:p>
            <a:fld id="{BC6E31C2-E434-E344-96C4-412FBD71F90A}" type="slidenum">
              <a:rPr lang="fr-FR" smtClean="0"/>
              <a:pPr/>
              <a:t>36</a:t>
            </a:fld>
            <a:endParaRPr lang="fr-F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dirty="0"/>
          </a:p>
        </p:txBody>
      </p:sp>
      <p:sp>
        <p:nvSpPr>
          <p:cNvPr id="4" name="Espace réservé du numéro de diapositive 3"/>
          <p:cNvSpPr>
            <a:spLocks noGrp="1"/>
          </p:cNvSpPr>
          <p:nvPr>
            <p:ph type="sldNum" sz="quarter" idx="10"/>
          </p:nvPr>
        </p:nvSpPr>
        <p:spPr/>
        <p:txBody>
          <a:bodyPr/>
          <a:lstStyle/>
          <a:p>
            <a:fld id="{BC6E31C2-E434-E344-96C4-412FBD71F90A}" type="slidenum">
              <a:rPr lang="fr-FR" smtClean="0"/>
              <a:pPr/>
              <a:t>37</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742950" y="2130429"/>
            <a:ext cx="84201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515813" indent="0" algn="ctr">
              <a:buNone/>
              <a:defRPr>
                <a:solidFill>
                  <a:schemeClr val="tx1">
                    <a:tint val="75000"/>
                  </a:schemeClr>
                </a:solidFill>
              </a:defRPr>
            </a:lvl2pPr>
            <a:lvl3pPr marL="1031626" indent="0" algn="ctr">
              <a:buNone/>
              <a:defRPr>
                <a:solidFill>
                  <a:schemeClr val="tx1">
                    <a:tint val="75000"/>
                  </a:schemeClr>
                </a:solidFill>
              </a:defRPr>
            </a:lvl3pPr>
            <a:lvl4pPr marL="1547439" indent="0" algn="ctr">
              <a:buNone/>
              <a:defRPr>
                <a:solidFill>
                  <a:schemeClr val="tx1">
                    <a:tint val="75000"/>
                  </a:schemeClr>
                </a:solidFill>
              </a:defRPr>
            </a:lvl4pPr>
            <a:lvl5pPr marL="2063252" indent="0" algn="ctr">
              <a:buNone/>
              <a:defRPr>
                <a:solidFill>
                  <a:schemeClr val="tx1">
                    <a:tint val="75000"/>
                  </a:schemeClr>
                </a:solidFill>
              </a:defRPr>
            </a:lvl5pPr>
            <a:lvl6pPr marL="2579065" indent="0" algn="ctr">
              <a:buNone/>
              <a:defRPr>
                <a:solidFill>
                  <a:schemeClr val="tx1">
                    <a:tint val="75000"/>
                  </a:schemeClr>
                </a:solidFill>
              </a:defRPr>
            </a:lvl6pPr>
            <a:lvl7pPr marL="3094878" indent="0" algn="ctr">
              <a:buNone/>
              <a:defRPr>
                <a:solidFill>
                  <a:schemeClr val="tx1">
                    <a:tint val="75000"/>
                  </a:schemeClr>
                </a:solidFill>
              </a:defRPr>
            </a:lvl7pPr>
            <a:lvl8pPr marL="3610691" indent="0" algn="ctr">
              <a:buNone/>
              <a:defRPr>
                <a:solidFill>
                  <a:schemeClr val="tx1">
                    <a:tint val="75000"/>
                  </a:schemeClr>
                </a:solidFill>
              </a:defRPr>
            </a:lvl8pPr>
            <a:lvl9pPr marL="4126504"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4AF48014-0A79-0849-AC38-9CDF5EED6EA3}" type="datetimeFigureOut">
              <a:rPr lang="fr-FR" smtClean="0"/>
              <a:t>21/10/15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F784F53-D5E3-E642-A01A-E1EF9AD07C7E}" type="slidenum">
              <a:rPr lang="fr-FR" smtClean="0"/>
              <a:t>‹#›</a:t>
            </a:fld>
            <a:endParaRPr lang="fr-FR"/>
          </a:p>
        </p:txBody>
      </p:sp>
    </p:spTree>
    <p:extLst>
      <p:ext uri="{BB962C8B-B14F-4D97-AF65-F5344CB8AC3E}">
        <p14:creationId xmlns:p14="http://schemas.microsoft.com/office/powerpoint/2010/main" val="24083741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AF48014-0A79-0849-AC38-9CDF5EED6EA3}" type="datetimeFigureOut">
              <a:rPr lang="fr-FR" smtClean="0"/>
              <a:t>21/10/15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F784F53-D5E3-E642-A01A-E1EF9AD07C7E}" type="slidenum">
              <a:rPr lang="fr-FR" smtClean="0"/>
              <a:t>‹#›</a:t>
            </a:fld>
            <a:endParaRPr lang="fr-FR"/>
          </a:p>
        </p:txBody>
      </p:sp>
    </p:spTree>
    <p:extLst>
      <p:ext uri="{BB962C8B-B14F-4D97-AF65-F5344CB8AC3E}">
        <p14:creationId xmlns:p14="http://schemas.microsoft.com/office/powerpoint/2010/main" val="10755859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82506" y="4406903"/>
            <a:ext cx="8420100" cy="1362076"/>
          </a:xfrm>
        </p:spPr>
        <p:txBody>
          <a:bodyPr anchor="t"/>
          <a:lstStyle>
            <a:lvl1pPr algn="l">
              <a:defRPr sz="45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82506" y="2906713"/>
            <a:ext cx="8420100" cy="1500187"/>
          </a:xfrm>
        </p:spPr>
        <p:txBody>
          <a:bodyPr anchor="b"/>
          <a:lstStyle>
            <a:lvl1pPr marL="0" indent="0">
              <a:buNone/>
              <a:defRPr sz="2300">
                <a:solidFill>
                  <a:schemeClr val="tx1">
                    <a:tint val="75000"/>
                  </a:schemeClr>
                </a:solidFill>
              </a:defRPr>
            </a:lvl1pPr>
            <a:lvl2pPr marL="515813" indent="0">
              <a:buNone/>
              <a:defRPr sz="2000">
                <a:solidFill>
                  <a:schemeClr val="tx1">
                    <a:tint val="75000"/>
                  </a:schemeClr>
                </a:solidFill>
              </a:defRPr>
            </a:lvl2pPr>
            <a:lvl3pPr marL="1031626" indent="0">
              <a:buNone/>
              <a:defRPr sz="1800">
                <a:solidFill>
                  <a:schemeClr val="tx1">
                    <a:tint val="75000"/>
                  </a:schemeClr>
                </a:solidFill>
              </a:defRPr>
            </a:lvl3pPr>
            <a:lvl4pPr marL="1547439" indent="0">
              <a:buNone/>
              <a:defRPr sz="1600">
                <a:solidFill>
                  <a:schemeClr val="tx1">
                    <a:tint val="75000"/>
                  </a:schemeClr>
                </a:solidFill>
              </a:defRPr>
            </a:lvl4pPr>
            <a:lvl5pPr marL="2063252" indent="0">
              <a:buNone/>
              <a:defRPr sz="1600">
                <a:solidFill>
                  <a:schemeClr val="tx1">
                    <a:tint val="75000"/>
                  </a:schemeClr>
                </a:solidFill>
              </a:defRPr>
            </a:lvl5pPr>
            <a:lvl6pPr marL="2579065" indent="0">
              <a:buNone/>
              <a:defRPr sz="1600">
                <a:solidFill>
                  <a:schemeClr val="tx1">
                    <a:tint val="75000"/>
                  </a:schemeClr>
                </a:solidFill>
              </a:defRPr>
            </a:lvl6pPr>
            <a:lvl7pPr marL="3094878" indent="0">
              <a:buNone/>
              <a:defRPr sz="1600">
                <a:solidFill>
                  <a:schemeClr val="tx1">
                    <a:tint val="75000"/>
                  </a:schemeClr>
                </a:solidFill>
              </a:defRPr>
            </a:lvl7pPr>
            <a:lvl8pPr marL="3610691" indent="0">
              <a:buNone/>
              <a:defRPr sz="1600">
                <a:solidFill>
                  <a:schemeClr val="tx1">
                    <a:tint val="75000"/>
                  </a:schemeClr>
                </a:solidFill>
              </a:defRPr>
            </a:lvl8pPr>
            <a:lvl9pPr marL="4126504" indent="0">
              <a:buNone/>
              <a:defRPr sz="16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4AF48014-0A79-0849-AC38-9CDF5EED6EA3}" type="datetimeFigureOut">
              <a:rPr lang="fr-FR" smtClean="0"/>
              <a:t>21/10/15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F784F53-D5E3-E642-A01A-E1EF9AD07C7E}" type="slidenum">
              <a:rPr lang="fr-FR" smtClean="0"/>
              <a:t>‹#›</a:t>
            </a:fld>
            <a:endParaRPr lang="fr-FR"/>
          </a:p>
        </p:txBody>
      </p:sp>
    </p:spTree>
    <p:extLst>
      <p:ext uri="{BB962C8B-B14F-4D97-AF65-F5344CB8AC3E}">
        <p14:creationId xmlns:p14="http://schemas.microsoft.com/office/powerpoint/2010/main" val="13399834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95300" y="1333501"/>
            <a:ext cx="4375150" cy="3771900"/>
          </a:xfrm>
        </p:spPr>
        <p:txBody>
          <a:bodyPr/>
          <a:lstStyle>
            <a:lvl1pPr>
              <a:defRPr sz="3200"/>
            </a:lvl1pPr>
            <a:lvl2pPr>
              <a:defRPr sz="2700"/>
            </a:lvl2pPr>
            <a:lvl3pPr>
              <a:defRPr sz="23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5035550" y="1333501"/>
            <a:ext cx="4375150" cy="3771900"/>
          </a:xfrm>
        </p:spPr>
        <p:txBody>
          <a:bodyPr/>
          <a:lstStyle>
            <a:lvl1pPr>
              <a:defRPr sz="3200"/>
            </a:lvl1pPr>
            <a:lvl2pPr>
              <a:defRPr sz="2700"/>
            </a:lvl2pPr>
            <a:lvl3pPr>
              <a:defRPr sz="23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AF48014-0A79-0849-AC38-9CDF5EED6EA3}" type="datetimeFigureOut">
              <a:rPr lang="fr-FR" smtClean="0"/>
              <a:t>21/10/15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F784F53-D5E3-E642-A01A-E1EF9AD07C7E}" type="slidenum">
              <a:rPr lang="fr-FR" smtClean="0"/>
              <a:t>‹#›</a:t>
            </a:fld>
            <a:endParaRPr lang="fr-FR"/>
          </a:p>
        </p:txBody>
      </p:sp>
    </p:spTree>
    <p:extLst>
      <p:ext uri="{BB962C8B-B14F-4D97-AF65-F5344CB8AC3E}">
        <p14:creationId xmlns:p14="http://schemas.microsoft.com/office/powerpoint/2010/main" val="260485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9"/>
            <a:ext cx="8915400" cy="1143000"/>
          </a:xfrm>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95300" y="1535113"/>
            <a:ext cx="4376870" cy="639763"/>
          </a:xfrm>
        </p:spPr>
        <p:txBody>
          <a:bodyPr anchor="b"/>
          <a:lstStyle>
            <a:lvl1pPr marL="0" indent="0">
              <a:buNone/>
              <a:defRPr sz="2700" b="1"/>
            </a:lvl1pPr>
            <a:lvl2pPr marL="515813" indent="0">
              <a:buNone/>
              <a:defRPr sz="2300" b="1"/>
            </a:lvl2pPr>
            <a:lvl3pPr marL="1031626" indent="0">
              <a:buNone/>
              <a:defRPr sz="2000" b="1"/>
            </a:lvl3pPr>
            <a:lvl4pPr marL="1547439" indent="0">
              <a:buNone/>
              <a:defRPr sz="1800" b="1"/>
            </a:lvl4pPr>
            <a:lvl5pPr marL="2063252" indent="0">
              <a:buNone/>
              <a:defRPr sz="1800" b="1"/>
            </a:lvl5pPr>
            <a:lvl6pPr marL="2579065" indent="0">
              <a:buNone/>
              <a:defRPr sz="1800" b="1"/>
            </a:lvl6pPr>
            <a:lvl7pPr marL="3094878" indent="0">
              <a:buNone/>
              <a:defRPr sz="1800" b="1"/>
            </a:lvl7pPr>
            <a:lvl8pPr marL="3610691" indent="0">
              <a:buNone/>
              <a:defRPr sz="1800" b="1"/>
            </a:lvl8pPr>
            <a:lvl9pPr marL="4126504" indent="0">
              <a:buNone/>
              <a:defRPr sz="18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95300" y="2174875"/>
            <a:ext cx="4376870" cy="3951288"/>
          </a:xfrm>
        </p:spPr>
        <p:txBody>
          <a:bodyPr/>
          <a:lstStyle>
            <a:lvl1pPr>
              <a:defRPr sz="2700"/>
            </a:lvl1pPr>
            <a:lvl2pPr>
              <a:defRPr sz="23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5032115" y="1535113"/>
            <a:ext cx="4378590" cy="639763"/>
          </a:xfrm>
        </p:spPr>
        <p:txBody>
          <a:bodyPr anchor="b"/>
          <a:lstStyle>
            <a:lvl1pPr marL="0" indent="0">
              <a:buNone/>
              <a:defRPr sz="2700" b="1"/>
            </a:lvl1pPr>
            <a:lvl2pPr marL="515813" indent="0">
              <a:buNone/>
              <a:defRPr sz="2300" b="1"/>
            </a:lvl2pPr>
            <a:lvl3pPr marL="1031626" indent="0">
              <a:buNone/>
              <a:defRPr sz="2000" b="1"/>
            </a:lvl3pPr>
            <a:lvl4pPr marL="1547439" indent="0">
              <a:buNone/>
              <a:defRPr sz="1800" b="1"/>
            </a:lvl4pPr>
            <a:lvl5pPr marL="2063252" indent="0">
              <a:buNone/>
              <a:defRPr sz="1800" b="1"/>
            </a:lvl5pPr>
            <a:lvl6pPr marL="2579065" indent="0">
              <a:buNone/>
              <a:defRPr sz="1800" b="1"/>
            </a:lvl6pPr>
            <a:lvl7pPr marL="3094878" indent="0">
              <a:buNone/>
              <a:defRPr sz="1800" b="1"/>
            </a:lvl7pPr>
            <a:lvl8pPr marL="3610691" indent="0">
              <a:buNone/>
              <a:defRPr sz="1800" b="1"/>
            </a:lvl8pPr>
            <a:lvl9pPr marL="4126504" indent="0">
              <a:buNone/>
              <a:defRPr sz="18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5032115" y="2174875"/>
            <a:ext cx="4378590" cy="3951288"/>
          </a:xfrm>
        </p:spPr>
        <p:txBody>
          <a:bodyPr/>
          <a:lstStyle>
            <a:lvl1pPr>
              <a:defRPr sz="2700"/>
            </a:lvl1pPr>
            <a:lvl2pPr>
              <a:defRPr sz="23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AF48014-0A79-0849-AC38-9CDF5EED6EA3}" type="datetimeFigureOut">
              <a:rPr lang="fr-FR" smtClean="0"/>
              <a:t>21/10/15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DF784F53-D5E3-E642-A01A-E1EF9AD07C7E}" type="slidenum">
              <a:rPr lang="fr-FR" smtClean="0"/>
              <a:t>‹#›</a:t>
            </a:fld>
            <a:endParaRPr lang="fr-FR"/>
          </a:p>
        </p:txBody>
      </p:sp>
    </p:spTree>
    <p:extLst>
      <p:ext uri="{BB962C8B-B14F-4D97-AF65-F5344CB8AC3E}">
        <p14:creationId xmlns:p14="http://schemas.microsoft.com/office/powerpoint/2010/main" val="30920801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4AF48014-0A79-0849-AC38-9CDF5EED6EA3}" type="datetimeFigureOut">
              <a:rPr lang="fr-FR" smtClean="0"/>
              <a:t>21/10/15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DF784F53-D5E3-E642-A01A-E1EF9AD07C7E}" type="slidenum">
              <a:rPr lang="fr-FR" smtClean="0"/>
              <a:t>‹#›</a:t>
            </a:fld>
            <a:endParaRPr lang="fr-FR"/>
          </a:p>
        </p:txBody>
      </p:sp>
    </p:spTree>
    <p:extLst>
      <p:ext uri="{BB962C8B-B14F-4D97-AF65-F5344CB8AC3E}">
        <p14:creationId xmlns:p14="http://schemas.microsoft.com/office/powerpoint/2010/main" val="39382169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AF48014-0A79-0849-AC38-9CDF5EED6EA3}" type="datetimeFigureOut">
              <a:rPr lang="fr-FR" smtClean="0"/>
              <a:t>21/10/15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DF784F53-D5E3-E642-A01A-E1EF9AD07C7E}" type="slidenum">
              <a:rPr lang="fr-FR" smtClean="0"/>
              <a:t>‹#›</a:t>
            </a:fld>
            <a:endParaRPr lang="fr-FR"/>
          </a:p>
        </p:txBody>
      </p:sp>
    </p:spTree>
    <p:extLst>
      <p:ext uri="{BB962C8B-B14F-4D97-AF65-F5344CB8AC3E}">
        <p14:creationId xmlns:p14="http://schemas.microsoft.com/office/powerpoint/2010/main" val="13861836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95305" y="273051"/>
            <a:ext cx="3259006" cy="1162051"/>
          </a:xfrm>
        </p:spPr>
        <p:txBody>
          <a:bodyPr anchor="b"/>
          <a:lstStyle>
            <a:lvl1pPr algn="l">
              <a:defRPr sz="2300" b="1"/>
            </a:lvl1pPr>
          </a:lstStyle>
          <a:p>
            <a:r>
              <a:rPr lang="fr-FR" smtClean="0"/>
              <a:t>Cliquez et modifiez le titre</a:t>
            </a:r>
            <a:endParaRPr lang="fr-FR"/>
          </a:p>
        </p:txBody>
      </p:sp>
      <p:sp>
        <p:nvSpPr>
          <p:cNvPr id="3" name="Espace réservé du contenu 2"/>
          <p:cNvSpPr>
            <a:spLocks noGrp="1"/>
          </p:cNvSpPr>
          <p:nvPr>
            <p:ph idx="1"/>
          </p:nvPr>
        </p:nvSpPr>
        <p:spPr>
          <a:xfrm>
            <a:off x="3872971" y="273052"/>
            <a:ext cx="5537729" cy="5853113"/>
          </a:xfrm>
        </p:spPr>
        <p:txBody>
          <a:bodyPr/>
          <a:lstStyle>
            <a:lvl1pPr>
              <a:defRPr sz="3600"/>
            </a:lvl1pPr>
            <a:lvl2pPr>
              <a:defRPr sz="3200"/>
            </a:lvl2pPr>
            <a:lvl3pPr>
              <a:defRPr sz="2700"/>
            </a:lvl3pPr>
            <a:lvl4pPr>
              <a:defRPr sz="2300"/>
            </a:lvl4pPr>
            <a:lvl5pPr>
              <a:defRPr sz="2300"/>
            </a:lvl5pPr>
            <a:lvl6pPr>
              <a:defRPr sz="2300"/>
            </a:lvl6pPr>
            <a:lvl7pPr>
              <a:defRPr sz="2300"/>
            </a:lvl7pPr>
            <a:lvl8pPr>
              <a:defRPr sz="2300"/>
            </a:lvl8pPr>
            <a:lvl9pPr>
              <a:defRPr sz="23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95305" y="1435102"/>
            <a:ext cx="3259006" cy="4691063"/>
          </a:xfrm>
        </p:spPr>
        <p:txBody>
          <a:bodyPr/>
          <a:lstStyle>
            <a:lvl1pPr marL="0" indent="0">
              <a:buNone/>
              <a:defRPr sz="1600"/>
            </a:lvl1pPr>
            <a:lvl2pPr marL="515813" indent="0">
              <a:buNone/>
              <a:defRPr sz="1400"/>
            </a:lvl2pPr>
            <a:lvl3pPr marL="1031626" indent="0">
              <a:buNone/>
              <a:defRPr sz="1100"/>
            </a:lvl3pPr>
            <a:lvl4pPr marL="1547439" indent="0">
              <a:buNone/>
              <a:defRPr sz="1000"/>
            </a:lvl4pPr>
            <a:lvl5pPr marL="2063252" indent="0">
              <a:buNone/>
              <a:defRPr sz="1000"/>
            </a:lvl5pPr>
            <a:lvl6pPr marL="2579065" indent="0">
              <a:buNone/>
              <a:defRPr sz="1000"/>
            </a:lvl6pPr>
            <a:lvl7pPr marL="3094878" indent="0">
              <a:buNone/>
              <a:defRPr sz="1000"/>
            </a:lvl7pPr>
            <a:lvl8pPr marL="3610691" indent="0">
              <a:buNone/>
              <a:defRPr sz="1000"/>
            </a:lvl8pPr>
            <a:lvl9pPr marL="4126504" indent="0">
              <a:buNone/>
              <a:defRPr sz="10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AF48014-0A79-0849-AC38-9CDF5EED6EA3}" type="datetimeFigureOut">
              <a:rPr lang="fr-FR" smtClean="0"/>
              <a:t>21/10/15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F784F53-D5E3-E642-A01A-E1EF9AD07C7E}" type="slidenum">
              <a:rPr lang="fr-FR" smtClean="0"/>
              <a:t>‹#›</a:t>
            </a:fld>
            <a:endParaRPr lang="fr-FR"/>
          </a:p>
        </p:txBody>
      </p:sp>
    </p:spTree>
    <p:extLst>
      <p:ext uri="{BB962C8B-B14F-4D97-AF65-F5344CB8AC3E}">
        <p14:creationId xmlns:p14="http://schemas.microsoft.com/office/powerpoint/2010/main" val="19954392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941645" y="4800600"/>
            <a:ext cx="5943600" cy="566738"/>
          </a:xfrm>
        </p:spPr>
        <p:txBody>
          <a:bodyPr anchor="b"/>
          <a:lstStyle>
            <a:lvl1pPr algn="l">
              <a:defRPr sz="2300" b="1"/>
            </a:lvl1pPr>
          </a:lstStyle>
          <a:p>
            <a:r>
              <a:rPr lang="fr-FR" smtClean="0"/>
              <a:t>Cliquez et modifiez le titre</a:t>
            </a:r>
            <a:endParaRPr lang="fr-FR"/>
          </a:p>
        </p:txBody>
      </p:sp>
      <p:sp>
        <p:nvSpPr>
          <p:cNvPr id="3" name="Espace réservé pour une image  2"/>
          <p:cNvSpPr>
            <a:spLocks noGrp="1"/>
          </p:cNvSpPr>
          <p:nvPr>
            <p:ph type="pic" idx="1"/>
          </p:nvPr>
        </p:nvSpPr>
        <p:spPr>
          <a:xfrm>
            <a:off x="1941645" y="612775"/>
            <a:ext cx="5943600" cy="4114800"/>
          </a:xfrm>
        </p:spPr>
        <p:txBody>
          <a:bodyPr/>
          <a:lstStyle>
            <a:lvl1pPr marL="0" indent="0">
              <a:buNone/>
              <a:defRPr sz="3600"/>
            </a:lvl1pPr>
            <a:lvl2pPr marL="515813" indent="0">
              <a:buNone/>
              <a:defRPr sz="3200"/>
            </a:lvl2pPr>
            <a:lvl3pPr marL="1031626" indent="0">
              <a:buNone/>
              <a:defRPr sz="2700"/>
            </a:lvl3pPr>
            <a:lvl4pPr marL="1547439" indent="0">
              <a:buNone/>
              <a:defRPr sz="2300"/>
            </a:lvl4pPr>
            <a:lvl5pPr marL="2063252" indent="0">
              <a:buNone/>
              <a:defRPr sz="2300"/>
            </a:lvl5pPr>
            <a:lvl6pPr marL="2579065" indent="0">
              <a:buNone/>
              <a:defRPr sz="2300"/>
            </a:lvl6pPr>
            <a:lvl7pPr marL="3094878" indent="0">
              <a:buNone/>
              <a:defRPr sz="2300"/>
            </a:lvl7pPr>
            <a:lvl8pPr marL="3610691" indent="0">
              <a:buNone/>
              <a:defRPr sz="2300"/>
            </a:lvl8pPr>
            <a:lvl9pPr marL="4126504" indent="0">
              <a:buNone/>
              <a:defRPr sz="2300"/>
            </a:lvl9pPr>
          </a:lstStyle>
          <a:p>
            <a:endParaRPr lang="fr-FR"/>
          </a:p>
        </p:txBody>
      </p:sp>
      <p:sp>
        <p:nvSpPr>
          <p:cNvPr id="4" name="Espace réservé du texte 3"/>
          <p:cNvSpPr>
            <a:spLocks noGrp="1"/>
          </p:cNvSpPr>
          <p:nvPr>
            <p:ph type="body" sz="half" idx="2"/>
          </p:nvPr>
        </p:nvSpPr>
        <p:spPr>
          <a:xfrm>
            <a:off x="1941645" y="5367339"/>
            <a:ext cx="5943600" cy="804863"/>
          </a:xfrm>
        </p:spPr>
        <p:txBody>
          <a:bodyPr/>
          <a:lstStyle>
            <a:lvl1pPr marL="0" indent="0">
              <a:buNone/>
              <a:defRPr sz="1600"/>
            </a:lvl1pPr>
            <a:lvl2pPr marL="515813" indent="0">
              <a:buNone/>
              <a:defRPr sz="1400"/>
            </a:lvl2pPr>
            <a:lvl3pPr marL="1031626" indent="0">
              <a:buNone/>
              <a:defRPr sz="1100"/>
            </a:lvl3pPr>
            <a:lvl4pPr marL="1547439" indent="0">
              <a:buNone/>
              <a:defRPr sz="1000"/>
            </a:lvl4pPr>
            <a:lvl5pPr marL="2063252" indent="0">
              <a:buNone/>
              <a:defRPr sz="1000"/>
            </a:lvl5pPr>
            <a:lvl6pPr marL="2579065" indent="0">
              <a:buNone/>
              <a:defRPr sz="1000"/>
            </a:lvl6pPr>
            <a:lvl7pPr marL="3094878" indent="0">
              <a:buNone/>
              <a:defRPr sz="1000"/>
            </a:lvl7pPr>
            <a:lvl8pPr marL="3610691" indent="0">
              <a:buNone/>
              <a:defRPr sz="1000"/>
            </a:lvl8pPr>
            <a:lvl9pPr marL="4126504" indent="0">
              <a:buNone/>
              <a:defRPr sz="10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AF48014-0A79-0849-AC38-9CDF5EED6EA3}" type="datetimeFigureOut">
              <a:rPr lang="fr-FR" smtClean="0"/>
              <a:t>21/10/15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F784F53-D5E3-E642-A01A-E1EF9AD07C7E}" type="slidenum">
              <a:rPr lang="fr-FR" smtClean="0"/>
              <a:t>‹#›</a:t>
            </a:fld>
            <a:endParaRPr lang="fr-FR"/>
          </a:p>
        </p:txBody>
      </p:sp>
    </p:spTree>
    <p:extLst>
      <p:ext uri="{BB962C8B-B14F-4D97-AF65-F5344CB8AC3E}">
        <p14:creationId xmlns:p14="http://schemas.microsoft.com/office/powerpoint/2010/main" val="25767389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AF48014-0A79-0849-AC38-9CDF5EED6EA3}" type="datetimeFigureOut">
              <a:rPr lang="fr-FR" smtClean="0"/>
              <a:t>21/10/15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F784F53-D5E3-E642-A01A-E1EF9AD07C7E}" type="slidenum">
              <a:rPr lang="fr-FR" smtClean="0"/>
              <a:t>‹#›</a:t>
            </a:fld>
            <a:endParaRPr lang="fr-FR"/>
          </a:p>
        </p:txBody>
      </p:sp>
    </p:spTree>
    <p:extLst>
      <p:ext uri="{BB962C8B-B14F-4D97-AF65-F5344CB8AC3E}">
        <p14:creationId xmlns:p14="http://schemas.microsoft.com/office/powerpoint/2010/main" val="1869890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7181850" y="228600"/>
            <a:ext cx="2228850" cy="4876800"/>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95300" y="228600"/>
            <a:ext cx="6521450" cy="4876800"/>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AF48014-0A79-0849-AC38-9CDF5EED6EA3}" type="datetimeFigureOut">
              <a:rPr lang="fr-FR" smtClean="0"/>
              <a:t>21/10/15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F784F53-D5E3-E642-A01A-E1EF9AD07C7E}" type="slidenum">
              <a:rPr lang="fr-FR" smtClean="0"/>
              <a:t>‹#›</a:t>
            </a:fld>
            <a:endParaRPr lang="fr-FR"/>
          </a:p>
        </p:txBody>
      </p:sp>
    </p:spTree>
    <p:extLst>
      <p:ext uri="{BB962C8B-B14F-4D97-AF65-F5344CB8AC3E}">
        <p14:creationId xmlns:p14="http://schemas.microsoft.com/office/powerpoint/2010/main" val="32423503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251665B-C24A-4702-B522-6A4334602E03}" type="datetimeFigureOut">
              <a:rPr lang="en-US" smtClean="0">
                <a:solidFill>
                  <a:prstClr val="white">
                    <a:lumMod val="65000"/>
                  </a:prstClr>
                </a:solidFill>
                <a:latin typeface="Calibri"/>
              </a:rPr>
              <a:pPr/>
              <a:t>21/10/15</a:t>
            </a:fld>
            <a:endParaRPr lang="en-US">
              <a:solidFill>
                <a:prstClr val="white">
                  <a:lumMod val="6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white">
                  <a:lumMod val="65000"/>
                </a:prstClr>
              </a:solidFill>
              <a:latin typeface="Calibri"/>
            </a:endParaRPr>
          </a:p>
        </p:txBody>
      </p:sp>
      <p:sp>
        <p:nvSpPr>
          <p:cNvPr id="6" name="Slide Number Placeholder 5"/>
          <p:cNvSpPr>
            <a:spLocks noGrp="1"/>
          </p:cNvSpPr>
          <p:nvPr>
            <p:ph type="sldNum" sz="quarter" idx="12"/>
          </p:nvPr>
        </p:nvSpPr>
        <p:spPr/>
        <p:txBody>
          <a:bodyPr/>
          <a:lstStyle/>
          <a:p>
            <a:fld id="{5FD889E0-CAB2-4699-909D-B9A88D47ACBE}" type="slidenum">
              <a:rPr lang="en-US" smtClean="0">
                <a:solidFill>
                  <a:prstClr val="black">
                    <a:lumMod val="85000"/>
                    <a:lumOff val="15000"/>
                  </a:prstClr>
                </a:solidFill>
                <a:latin typeface="Calibri"/>
              </a:rPr>
              <a:pPr/>
              <a:t>‹#›</a:t>
            </a:fld>
            <a:endParaRPr lang="en-US">
              <a:solidFill>
                <a:prstClr val="black">
                  <a:lumMod val="85000"/>
                  <a:lumOff val="15000"/>
                </a:prstClr>
              </a:solidFill>
              <a:latin typeface="Calibri"/>
            </a:endParaRPr>
          </a:p>
        </p:txBody>
      </p:sp>
      <p:sp>
        <p:nvSpPr>
          <p:cNvPr id="7" name="Rectangle 6"/>
          <p:cNvSpPr/>
          <p:nvPr/>
        </p:nvSpPr>
        <p:spPr>
          <a:xfrm>
            <a:off x="307844" y="190729"/>
            <a:ext cx="9288594"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defTabSz="914400">
              <a:spcBef>
                <a:spcPct val="0"/>
              </a:spcBef>
            </a:pPr>
            <a:endParaRPr sz="4200">
              <a:solidFill>
                <a:prstClr val="white"/>
              </a:solidFill>
              <a:latin typeface="Corbel"/>
            </a:endParaRPr>
          </a:p>
        </p:txBody>
      </p:sp>
      <p:grpSp>
        <p:nvGrpSpPr>
          <p:cNvPr id="8" name="Group 16"/>
          <p:cNvGrpSpPr/>
          <p:nvPr/>
        </p:nvGrpSpPr>
        <p:grpSpPr>
          <a:xfrm>
            <a:off x="307844" y="1652543"/>
            <a:ext cx="9291071" cy="137411"/>
            <a:chOff x="284163" y="1759424"/>
            <a:chExt cx="8576373" cy="137411"/>
          </a:xfrm>
        </p:grpSpPr>
        <p:sp>
          <p:nvSpPr>
            <p:cNvPr id="9" name="Rectangle 8"/>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sp>
          <p:nvSpPr>
            <p:cNvPr id="10" name="Rectangle 9"/>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sp>
          <p:nvSpPr>
            <p:cNvPr id="11" name="Rectangle 10"/>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grpSp>
      <p:sp>
        <p:nvSpPr>
          <p:cNvPr id="2" name="Title 1"/>
          <p:cNvSpPr>
            <a:spLocks noGrp="1"/>
          </p:cNvSpPr>
          <p:nvPr>
            <p:ph type="ctrTitle"/>
          </p:nvPr>
        </p:nvSpPr>
        <p:spPr>
          <a:xfrm>
            <a:off x="456453" y="195005"/>
            <a:ext cx="8459724" cy="1088136"/>
          </a:xfrm>
          <a:noFill/>
        </p:spPr>
        <p:txBody>
          <a:bodyPr vert="horz" lIns="91440" tIns="45720" rIns="91440" bIns="45720" rtlCol="0" anchor="b" anchorCtr="0">
            <a:normAutofit/>
          </a:bodyPr>
          <a:lstStyle>
            <a:lvl1pPr marL="0" algn="l" defTabSz="914400" rtl="0" eaLnBrk="1" latinLnBrk="0" hangingPunct="1">
              <a:lnSpc>
                <a:spcPts val="4600"/>
              </a:lnSpc>
              <a:spcBef>
                <a:spcPct val="0"/>
              </a:spcBef>
              <a:buNone/>
              <a:defRPr sz="4200" kern="1200">
                <a:solidFill>
                  <a:schemeClr val="bg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515889" y="1278427"/>
            <a:ext cx="8400288" cy="484632"/>
          </a:xfrm>
        </p:spPr>
        <p:txBody>
          <a:bodyPr vert="horz" lIns="91440" tIns="45720" rIns="91440" bIns="45720" rtlCol="0">
            <a:normAutofit/>
          </a:bodyPr>
          <a:lstStyle>
            <a:lvl1pPr marL="0" indent="0" algn="l" defTabSz="914400" rtl="0" eaLnBrk="1" latinLnBrk="0" hangingPunct="1">
              <a:lnSpc>
                <a:spcPct val="100000"/>
              </a:lnSpc>
              <a:spcBef>
                <a:spcPts val="0"/>
              </a:spcBef>
              <a:buClr>
                <a:schemeClr val="bg1">
                  <a:lumMod val="65000"/>
                </a:schemeClr>
              </a:buClr>
              <a:buSzPct val="90000"/>
              <a:buFont typeface="Wingdings" pitchFamily="2" charset="2"/>
              <a:buNone/>
              <a:defRPr sz="1800" kern="1200">
                <a:solidFill>
                  <a:schemeClr val="bg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dirty="0"/>
          </a:p>
        </p:txBody>
      </p:sp>
      <p:sp>
        <p:nvSpPr>
          <p:cNvPr id="13" name="Rectangle 12"/>
          <p:cNvSpPr/>
          <p:nvPr/>
        </p:nvSpPr>
        <p:spPr>
          <a:xfrm>
            <a:off x="307844" y="6227064"/>
            <a:ext cx="9288594" cy="173736"/>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spTree>
    <p:extLst>
      <p:ext uri="{BB962C8B-B14F-4D97-AF65-F5344CB8AC3E}">
        <p14:creationId xmlns:p14="http://schemas.microsoft.com/office/powerpoint/2010/main" val="25167211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307844" y="163674"/>
            <a:ext cx="9288594"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grpSp>
        <p:nvGrpSpPr>
          <p:cNvPr id="8" name="Group 7"/>
          <p:cNvGrpSpPr/>
          <p:nvPr/>
        </p:nvGrpSpPr>
        <p:grpSpPr>
          <a:xfrm>
            <a:off x="307844" y="1285748"/>
            <a:ext cx="9291071" cy="137411"/>
            <a:chOff x="284163" y="1577847"/>
            <a:chExt cx="8576373" cy="137411"/>
          </a:xfrm>
        </p:grpSpPr>
        <p:sp>
          <p:nvSpPr>
            <p:cNvPr id="9" name="Rectangle 8"/>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sp>
          <p:nvSpPr>
            <p:cNvPr id="10" name="Rectangle 9"/>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sp>
          <p:nvSpPr>
            <p:cNvPr id="11" name="Rectangle 10"/>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grpSp>
      <p:sp>
        <p:nvSpPr>
          <p:cNvPr id="2" name="Title 1"/>
          <p:cNvSpPr>
            <a:spLocks noGrp="1"/>
          </p:cNvSpPr>
          <p:nvPr>
            <p:ph type="title"/>
          </p:nvPr>
        </p:nvSpPr>
        <p:spPr>
          <a:xfrm>
            <a:off x="307844" y="338282"/>
            <a:ext cx="9288594" cy="967840"/>
          </a:xfrm>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p:txBody>
          <a:bodyPr/>
          <a:lstStyle/>
          <a:p>
            <a:fld id="{4251665B-C24A-4702-B522-6A4334602E03}" type="datetimeFigureOut">
              <a:rPr lang="en-US" smtClean="0">
                <a:solidFill>
                  <a:prstClr val="white">
                    <a:lumMod val="65000"/>
                  </a:prstClr>
                </a:solidFill>
                <a:latin typeface="Calibri"/>
              </a:rPr>
              <a:pPr/>
              <a:t>21/10/15</a:t>
            </a:fld>
            <a:endParaRPr lang="en-US">
              <a:solidFill>
                <a:prstClr val="white">
                  <a:lumMod val="6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white">
                  <a:lumMod val="65000"/>
                </a:prstClr>
              </a:solidFill>
              <a:latin typeface="Calibri"/>
            </a:endParaRPr>
          </a:p>
        </p:txBody>
      </p:sp>
      <p:sp>
        <p:nvSpPr>
          <p:cNvPr id="6" name="Slide Number Placeholder 5"/>
          <p:cNvSpPr>
            <a:spLocks noGrp="1"/>
          </p:cNvSpPr>
          <p:nvPr>
            <p:ph type="sldNum" sz="quarter" idx="12"/>
          </p:nvPr>
        </p:nvSpPr>
        <p:spPr/>
        <p:txBody>
          <a:bodyPr/>
          <a:lstStyle/>
          <a:p>
            <a:fld id="{5FD889E0-CAB2-4699-909D-B9A88D47ACBE}" type="slidenum">
              <a:rPr lang="en-US" smtClean="0">
                <a:solidFill>
                  <a:prstClr val="black">
                    <a:lumMod val="85000"/>
                    <a:lumOff val="15000"/>
                  </a:prstClr>
                </a:solidFill>
                <a:latin typeface="Calibri"/>
              </a:rPr>
              <a:pPr/>
              <a:t>‹#›</a:t>
            </a:fld>
            <a:endParaRPr lang="en-US">
              <a:solidFill>
                <a:prstClr val="black">
                  <a:lumMod val="85000"/>
                  <a:lumOff val="15000"/>
                </a:prstClr>
              </a:solidFill>
              <a:latin typeface="Calibri"/>
            </a:endParaRPr>
          </a:p>
        </p:txBody>
      </p:sp>
    </p:spTree>
    <p:extLst>
      <p:ext uri="{BB962C8B-B14F-4D97-AF65-F5344CB8AC3E}">
        <p14:creationId xmlns:p14="http://schemas.microsoft.com/office/powerpoint/2010/main" val="30162925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18" name="Rectangle 17"/>
          <p:cNvSpPr/>
          <p:nvPr/>
        </p:nvSpPr>
        <p:spPr>
          <a:xfrm>
            <a:off x="307844" y="266929"/>
            <a:ext cx="9288594"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defTabSz="914400">
              <a:spcBef>
                <a:spcPct val="0"/>
              </a:spcBef>
            </a:pPr>
            <a:endParaRPr sz="4200">
              <a:solidFill>
                <a:prstClr val="white"/>
              </a:solidFill>
              <a:latin typeface="Corbel"/>
            </a:endParaRPr>
          </a:p>
        </p:txBody>
      </p:sp>
      <p:sp>
        <p:nvSpPr>
          <p:cNvPr id="4" name="Date Placeholder 3"/>
          <p:cNvSpPr>
            <a:spLocks noGrp="1"/>
          </p:cNvSpPr>
          <p:nvPr>
            <p:ph type="dt" sz="half" idx="10"/>
          </p:nvPr>
        </p:nvSpPr>
        <p:spPr/>
        <p:txBody>
          <a:bodyPr/>
          <a:lstStyle/>
          <a:p>
            <a:fld id="{4251665B-C24A-4702-B522-6A4334602E03}" type="datetimeFigureOut">
              <a:rPr lang="en-US" smtClean="0">
                <a:solidFill>
                  <a:prstClr val="white">
                    <a:lumMod val="65000"/>
                  </a:prstClr>
                </a:solidFill>
                <a:latin typeface="Calibri"/>
              </a:rPr>
              <a:pPr/>
              <a:t>21/10/15</a:t>
            </a:fld>
            <a:endParaRPr lang="en-US">
              <a:solidFill>
                <a:prstClr val="white">
                  <a:lumMod val="6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white">
                  <a:lumMod val="65000"/>
                </a:prstClr>
              </a:solidFill>
              <a:latin typeface="Calibri"/>
            </a:endParaRPr>
          </a:p>
        </p:txBody>
      </p:sp>
      <p:sp>
        <p:nvSpPr>
          <p:cNvPr id="6" name="Slide Number Placeholder 5"/>
          <p:cNvSpPr>
            <a:spLocks noGrp="1"/>
          </p:cNvSpPr>
          <p:nvPr>
            <p:ph type="sldNum" sz="quarter" idx="12"/>
          </p:nvPr>
        </p:nvSpPr>
        <p:spPr/>
        <p:txBody>
          <a:bodyPr/>
          <a:lstStyle/>
          <a:p>
            <a:fld id="{5FD889E0-CAB2-4699-909D-B9A88D47ACBE}" type="slidenum">
              <a:rPr lang="en-US" smtClean="0">
                <a:solidFill>
                  <a:prstClr val="black">
                    <a:lumMod val="85000"/>
                    <a:lumOff val="15000"/>
                  </a:prstClr>
                </a:solidFill>
                <a:latin typeface="Calibri"/>
              </a:rPr>
              <a:pPr/>
              <a:t>‹#›</a:t>
            </a:fld>
            <a:endParaRPr lang="en-US">
              <a:solidFill>
                <a:prstClr val="black">
                  <a:lumMod val="85000"/>
                  <a:lumOff val="15000"/>
                </a:prstClr>
              </a:solidFill>
              <a:latin typeface="Calibri"/>
            </a:endParaRPr>
          </a:p>
        </p:txBody>
      </p:sp>
      <p:sp>
        <p:nvSpPr>
          <p:cNvPr id="8" name="Picture Placeholder 7"/>
          <p:cNvSpPr>
            <a:spLocks noGrp="1"/>
          </p:cNvSpPr>
          <p:nvPr>
            <p:ph type="pic" sz="quarter" idx="13"/>
          </p:nvPr>
        </p:nvSpPr>
        <p:spPr>
          <a:xfrm>
            <a:off x="307843" y="2017059"/>
            <a:ext cx="9288594" cy="4377391"/>
          </a:xfrm>
        </p:spPr>
        <p:txBody>
          <a:bodyPr/>
          <a:lstStyle>
            <a:lvl1pPr>
              <a:buNone/>
              <a:defRPr/>
            </a:lvl1pPr>
          </a:lstStyle>
          <a:p>
            <a:r>
              <a:rPr lang="en-US" smtClean="0"/>
              <a:t>Click icon to add picture</a:t>
            </a:r>
            <a:endParaRPr/>
          </a:p>
        </p:txBody>
      </p:sp>
      <p:sp>
        <p:nvSpPr>
          <p:cNvPr id="3" name="Subtitle 2"/>
          <p:cNvSpPr>
            <a:spLocks noGrp="1"/>
          </p:cNvSpPr>
          <p:nvPr>
            <p:ph type="subTitle" idx="1"/>
          </p:nvPr>
        </p:nvSpPr>
        <p:spPr>
          <a:xfrm>
            <a:off x="511789" y="1355165"/>
            <a:ext cx="8400474" cy="484094"/>
          </a:xfrm>
        </p:spPr>
        <p:txBody>
          <a:bodyPr>
            <a:normAutofit/>
          </a:bodyPr>
          <a:lstStyle>
            <a:lvl1pPr marL="0" indent="0" algn="l">
              <a:lnSpc>
                <a:spcPct val="100000"/>
              </a:lnSpc>
              <a:spcBef>
                <a:spcPts val="0"/>
              </a:spcBef>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dirty="0"/>
          </a:p>
        </p:txBody>
      </p:sp>
      <p:grpSp>
        <p:nvGrpSpPr>
          <p:cNvPr id="7" name="Group 16"/>
          <p:cNvGrpSpPr/>
          <p:nvPr/>
        </p:nvGrpSpPr>
        <p:grpSpPr>
          <a:xfrm>
            <a:off x="307844" y="1728742"/>
            <a:ext cx="9291071" cy="137411"/>
            <a:chOff x="284163" y="1759424"/>
            <a:chExt cx="8576373" cy="137411"/>
          </a:xfrm>
        </p:grpSpPr>
        <p:sp>
          <p:nvSpPr>
            <p:cNvPr id="11" name="Rectangle 10"/>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sp>
          <p:nvSpPr>
            <p:cNvPr id="12" name="Rectangle 11"/>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sp>
          <p:nvSpPr>
            <p:cNvPr id="13" name="Rectangle 12"/>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grpSp>
      <p:sp>
        <p:nvSpPr>
          <p:cNvPr id="19" name="TextBox 18"/>
          <p:cNvSpPr txBox="1"/>
          <p:nvPr/>
        </p:nvSpPr>
        <p:spPr>
          <a:xfrm>
            <a:off x="8916797" y="266929"/>
            <a:ext cx="587496" cy="646331"/>
          </a:xfrm>
          <a:prstGeom prst="rect">
            <a:avLst/>
          </a:prstGeom>
          <a:noFill/>
        </p:spPr>
        <p:txBody>
          <a:bodyPr wrap="none" rtlCol="0">
            <a:spAutoFit/>
          </a:bodyPr>
          <a:lstStyle/>
          <a:p>
            <a:pPr defTabSz="914400"/>
            <a:r>
              <a:rPr sz="3600">
                <a:solidFill>
                  <a:prstClr val="white"/>
                </a:solidFill>
                <a:latin typeface="Calibri"/>
                <a:sym typeface="Wingdings"/>
              </a:rPr>
              <a:t></a:t>
            </a:r>
            <a:endParaRPr sz="3600">
              <a:solidFill>
                <a:prstClr val="white"/>
              </a:solidFill>
              <a:latin typeface="Calibri"/>
            </a:endParaRPr>
          </a:p>
        </p:txBody>
      </p:sp>
      <p:sp>
        <p:nvSpPr>
          <p:cNvPr id="2" name="Title 1"/>
          <p:cNvSpPr>
            <a:spLocks noGrp="1"/>
          </p:cNvSpPr>
          <p:nvPr>
            <p:ph type="ctrTitle"/>
          </p:nvPr>
        </p:nvSpPr>
        <p:spPr>
          <a:xfrm>
            <a:off x="453520" y="266929"/>
            <a:ext cx="8461881" cy="1088237"/>
          </a:xfrm>
          <a:noFill/>
        </p:spPr>
        <p:txBody>
          <a:bodyPr bIns="45720" anchor="b" anchorCtr="0">
            <a:normAutofit/>
          </a:bodyPr>
          <a:lstStyle>
            <a:lvl1pPr algn="l">
              <a:lnSpc>
                <a:spcPts val="4600"/>
              </a:lnSpc>
              <a:defRPr/>
            </a:lvl1pPr>
          </a:lstStyle>
          <a:p>
            <a:r>
              <a:rPr lang="en-US" smtClean="0"/>
              <a:t>Click to edit Master title style</a:t>
            </a:r>
            <a:endParaRPr/>
          </a:p>
        </p:txBody>
      </p:sp>
      <p:sp>
        <p:nvSpPr>
          <p:cNvPr id="14" name="Rectangle 13"/>
          <p:cNvSpPr/>
          <p:nvPr userDrawn="1"/>
        </p:nvSpPr>
        <p:spPr>
          <a:xfrm>
            <a:off x="307844" y="6227064"/>
            <a:ext cx="9288594" cy="173736"/>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spTree>
    <p:extLst>
      <p:ext uri="{BB962C8B-B14F-4D97-AF65-F5344CB8AC3E}">
        <p14:creationId xmlns:p14="http://schemas.microsoft.com/office/powerpoint/2010/main" val="25965678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p:nvPr/>
        </p:nvSpPr>
        <p:spPr>
          <a:xfrm>
            <a:off x="307844" y="4801576"/>
            <a:ext cx="9288594"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defTabSz="914400">
              <a:spcBef>
                <a:spcPct val="0"/>
              </a:spcBef>
            </a:pPr>
            <a:endParaRPr sz="4200">
              <a:solidFill>
                <a:prstClr val="white"/>
              </a:solidFill>
              <a:latin typeface="Corbel"/>
            </a:endParaRPr>
          </a:p>
        </p:txBody>
      </p:sp>
      <p:grpSp>
        <p:nvGrpSpPr>
          <p:cNvPr id="9" name="Group 8"/>
          <p:cNvGrpSpPr/>
          <p:nvPr/>
        </p:nvGrpSpPr>
        <p:grpSpPr>
          <a:xfrm>
            <a:off x="307844" y="6263390"/>
            <a:ext cx="9291071" cy="137411"/>
            <a:chOff x="284163" y="1759424"/>
            <a:chExt cx="8576373" cy="137411"/>
          </a:xfrm>
        </p:grpSpPr>
        <p:sp>
          <p:nvSpPr>
            <p:cNvPr id="10" name="Rectangle 9"/>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sp>
          <p:nvSpPr>
            <p:cNvPr id="11" name="Rectangle 10"/>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sp>
          <p:nvSpPr>
            <p:cNvPr id="12" name="Rectangle 11"/>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grpSp>
      <p:sp>
        <p:nvSpPr>
          <p:cNvPr id="13" name="TextBox 12"/>
          <p:cNvSpPr txBox="1"/>
          <p:nvPr/>
        </p:nvSpPr>
        <p:spPr>
          <a:xfrm>
            <a:off x="8916797" y="4801576"/>
            <a:ext cx="587496" cy="646331"/>
          </a:xfrm>
          <a:prstGeom prst="rect">
            <a:avLst/>
          </a:prstGeom>
          <a:noFill/>
        </p:spPr>
        <p:txBody>
          <a:bodyPr wrap="none" rtlCol="0">
            <a:spAutoFit/>
          </a:bodyPr>
          <a:lstStyle/>
          <a:p>
            <a:pPr defTabSz="914400"/>
            <a:r>
              <a:rPr sz="3600">
                <a:solidFill>
                  <a:prstClr val="white"/>
                </a:solidFill>
                <a:latin typeface="Calibri"/>
                <a:sym typeface="Wingdings"/>
              </a:rPr>
              <a:t></a:t>
            </a:r>
            <a:endParaRPr sz="3600">
              <a:solidFill>
                <a:prstClr val="white"/>
              </a:solidFill>
              <a:latin typeface="Calibri"/>
            </a:endParaRPr>
          </a:p>
        </p:txBody>
      </p:sp>
      <p:sp>
        <p:nvSpPr>
          <p:cNvPr id="2" name="Title 1"/>
          <p:cNvSpPr>
            <a:spLocks noGrp="1"/>
          </p:cNvSpPr>
          <p:nvPr>
            <p:ph type="title"/>
          </p:nvPr>
        </p:nvSpPr>
        <p:spPr>
          <a:xfrm>
            <a:off x="465582" y="4814125"/>
            <a:ext cx="8420100" cy="1051560"/>
          </a:xfrm>
          <a:noFill/>
        </p:spPr>
        <p:txBody>
          <a:bodyPr vert="horz" lIns="91440" tIns="45720" rIns="91440" bIns="45720" rtlCol="0" anchor="b" anchorCtr="0">
            <a:normAutofit/>
          </a:bodyPr>
          <a:lstStyle>
            <a:lvl1pPr algn="l" defTabSz="914400" rtl="0" eaLnBrk="1" latinLnBrk="0" hangingPunct="1">
              <a:spcBef>
                <a:spcPct val="0"/>
              </a:spcBef>
              <a:buNone/>
              <a:defRPr sz="4200" b="0" i="0" kern="1200" cap="none" baseline="0">
                <a:solidFill>
                  <a:schemeClr val="bg1"/>
                </a:solidFill>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515112" y="5861304"/>
            <a:ext cx="8380476" cy="402336"/>
          </a:xfrm>
        </p:spPr>
        <p:txBody>
          <a:bodyPr vert="horz" lIns="91440" tIns="45720" rIns="91440" bIns="45720" rtlCol="0" anchor="t" anchorCtr="0">
            <a:normAutofit/>
          </a:bodyPr>
          <a:lstStyle>
            <a:lvl1pPr marL="0" indent="0">
              <a:spcBef>
                <a:spcPts val="0"/>
              </a:spcBef>
              <a:buNone/>
              <a:defRPr sz="1800" kern="1200">
                <a:solidFill>
                  <a:schemeClr val="bg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spcBef>
                <a:spcPts val="2000"/>
              </a:spcBef>
              <a:buClr>
                <a:schemeClr val="bg1">
                  <a:lumMod val="65000"/>
                </a:schemeClr>
              </a:buClr>
              <a:buSzPct val="90000"/>
              <a:buFont typeface="Wingdings" pitchFamily="2" charset="2"/>
              <a:buNone/>
            </a:pPr>
            <a:r>
              <a:rPr lang="en-US" dirty="0" smtClean="0"/>
              <a:t>Click to edit Master text styles</a:t>
            </a:r>
          </a:p>
        </p:txBody>
      </p:sp>
      <p:sp>
        <p:nvSpPr>
          <p:cNvPr id="4" name="Date Placeholder 3"/>
          <p:cNvSpPr>
            <a:spLocks noGrp="1"/>
          </p:cNvSpPr>
          <p:nvPr>
            <p:ph type="dt" sz="half" idx="10"/>
          </p:nvPr>
        </p:nvSpPr>
        <p:spPr/>
        <p:txBody>
          <a:bodyPr/>
          <a:lstStyle/>
          <a:p>
            <a:fld id="{4251665B-C24A-4702-B522-6A4334602E03}" type="datetimeFigureOut">
              <a:rPr lang="en-US" smtClean="0">
                <a:solidFill>
                  <a:prstClr val="white">
                    <a:lumMod val="65000"/>
                  </a:prstClr>
                </a:solidFill>
                <a:latin typeface="Calibri"/>
              </a:rPr>
              <a:pPr/>
              <a:t>21/10/15</a:t>
            </a:fld>
            <a:endParaRPr lang="en-US">
              <a:solidFill>
                <a:prstClr val="white">
                  <a:lumMod val="6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white">
                  <a:lumMod val="65000"/>
                </a:prstClr>
              </a:solidFill>
              <a:latin typeface="Calibri"/>
            </a:endParaRPr>
          </a:p>
        </p:txBody>
      </p:sp>
      <p:sp>
        <p:nvSpPr>
          <p:cNvPr id="6" name="Slide Number Placeholder 5"/>
          <p:cNvSpPr>
            <a:spLocks noGrp="1"/>
          </p:cNvSpPr>
          <p:nvPr>
            <p:ph type="sldNum" sz="quarter" idx="12"/>
          </p:nvPr>
        </p:nvSpPr>
        <p:spPr/>
        <p:txBody>
          <a:bodyPr/>
          <a:lstStyle/>
          <a:p>
            <a:fld id="{5FD889E0-CAB2-4699-909D-B9A88D47ACBE}" type="slidenum">
              <a:rPr lang="en-US" smtClean="0">
                <a:solidFill>
                  <a:prstClr val="black">
                    <a:lumMod val="85000"/>
                    <a:lumOff val="15000"/>
                  </a:prstClr>
                </a:solidFill>
                <a:latin typeface="Calibri"/>
              </a:rPr>
              <a:pPr/>
              <a:t>‹#›</a:t>
            </a:fld>
            <a:endParaRPr lang="en-US">
              <a:solidFill>
                <a:prstClr val="black">
                  <a:lumMod val="85000"/>
                  <a:lumOff val="15000"/>
                </a:prstClr>
              </a:solidFill>
              <a:latin typeface="Calibri"/>
            </a:endParaRPr>
          </a:p>
        </p:txBody>
      </p:sp>
    </p:spTree>
    <p:extLst>
      <p:ext uri="{BB962C8B-B14F-4D97-AF65-F5344CB8AC3E}">
        <p14:creationId xmlns:p14="http://schemas.microsoft.com/office/powerpoint/2010/main" val="37440617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with Picture">
    <p:spTree>
      <p:nvGrpSpPr>
        <p:cNvPr id="1" name=""/>
        <p:cNvGrpSpPr/>
        <p:nvPr/>
      </p:nvGrpSpPr>
      <p:grpSpPr>
        <a:xfrm>
          <a:off x="0" y="0"/>
          <a:ext cx="0" cy="0"/>
          <a:chOff x="0" y="0"/>
          <a:chExt cx="0" cy="0"/>
        </a:xfrm>
      </p:grpSpPr>
      <p:sp>
        <p:nvSpPr>
          <p:cNvPr id="13" name="Picture Placeholder 7"/>
          <p:cNvSpPr>
            <a:spLocks noGrp="1"/>
          </p:cNvSpPr>
          <p:nvPr>
            <p:ph type="pic" sz="quarter" idx="13"/>
          </p:nvPr>
        </p:nvSpPr>
        <p:spPr>
          <a:xfrm>
            <a:off x="307843" y="443755"/>
            <a:ext cx="9288594" cy="4370293"/>
          </a:xfrm>
        </p:spPr>
        <p:txBody>
          <a:bodyPr/>
          <a:lstStyle>
            <a:lvl1pPr>
              <a:buNone/>
              <a:defRPr/>
            </a:lvl1pPr>
          </a:lstStyle>
          <a:p>
            <a:r>
              <a:rPr lang="en-US" smtClean="0"/>
              <a:t>Click icon to add picture</a:t>
            </a:r>
            <a:endParaRPr/>
          </a:p>
        </p:txBody>
      </p:sp>
      <p:sp>
        <p:nvSpPr>
          <p:cNvPr id="4" name="Date Placeholder 3"/>
          <p:cNvSpPr>
            <a:spLocks noGrp="1"/>
          </p:cNvSpPr>
          <p:nvPr>
            <p:ph type="dt" sz="half" idx="10"/>
          </p:nvPr>
        </p:nvSpPr>
        <p:spPr/>
        <p:txBody>
          <a:bodyPr/>
          <a:lstStyle/>
          <a:p>
            <a:fld id="{4251665B-C24A-4702-B522-6A4334602E03}" type="datetimeFigureOut">
              <a:rPr lang="en-US" smtClean="0">
                <a:solidFill>
                  <a:prstClr val="white">
                    <a:lumMod val="65000"/>
                  </a:prstClr>
                </a:solidFill>
                <a:latin typeface="Calibri"/>
              </a:rPr>
              <a:pPr/>
              <a:t>21/10/15</a:t>
            </a:fld>
            <a:endParaRPr lang="en-US">
              <a:solidFill>
                <a:prstClr val="white">
                  <a:lumMod val="6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white">
                  <a:lumMod val="65000"/>
                </a:prstClr>
              </a:solidFill>
              <a:latin typeface="Calibri"/>
            </a:endParaRPr>
          </a:p>
        </p:txBody>
      </p:sp>
      <p:sp>
        <p:nvSpPr>
          <p:cNvPr id="6" name="Slide Number Placeholder 5"/>
          <p:cNvSpPr>
            <a:spLocks noGrp="1"/>
          </p:cNvSpPr>
          <p:nvPr>
            <p:ph type="sldNum" sz="quarter" idx="12"/>
          </p:nvPr>
        </p:nvSpPr>
        <p:spPr/>
        <p:txBody>
          <a:bodyPr/>
          <a:lstStyle/>
          <a:p>
            <a:fld id="{5FD889E0-CAB2-4699-909D-B9A88D47ACBE}" type="slidenum">
              <a:rPr lang="en-US" smtClean="0">
                <a:solidFill>
                  <a:prstClr val="black">
                    <a:lumMod val="85000"/>
                    <a:lumOff val="15000"/>
                  </a:prstClr>
                </a:solidFill>
                <a:latin typeface="Calibri"/>
              </a:rPr>
              <a:pPr/>
              <a:t>‹#›</a:t>
            </a:fld>
            <a:endParaRPr lang="en-US">
              <a:solidFill>
                <a:prstClr val="black">
                  <a:lumMod val="85000"/>
                  <a:lumOff val="15000"/>
                </a:prstClr>
              </a:solidFill>
              <a:latin typeface="Calibri"/>
            </a:endParaRPr>
          </a:p>
        </p:txBody>
      </p:sp>
      <p:sp>
        <p:nvSpPr>
          <p:cNvPr id="7" name="Rectangle 6"/>
          <p:cNvSpPr/>
          <p:nvPr/>
        </p:nvSpPr>
        <p:spPr>
          <a:xfrm>
            <a:off x="307844" y="4801576"/>
            <a:ext cx="9288594"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defTabSz="914400">
              <a:spcBef>
                <a:spcPct val="0"/>
              </a:spcBef>
            </a:pPr>
            <a:endParaRPr sz="4200">
              <a:solidFill>
                <a:prstClr val="white"/>
              </a:solidFill>
              <a:latin typeface="Corbel"/>
            </a:endParaRPr>
          </a:p>
        </p:txBody>
      </p:sp>
      <p:grpSp>
        <p:nvGrpSpPr>
          <p:cNvPr id="8" name="Group 7"/>
          <p:cNvGrpSpPr/>
          <p:nvPr/>
        </p:nvGrpSpPr>
        <p:grpSpPr>
          <a:xfrm>
            <a:off x="307844" y="6263390"/>
            <a:ext cx="9291071" cy="137411"/>
            <a:chOff x="284163" y="1759424"/>
            <a:chExt cx="8576373" cy="137411"/>
          </a:xfrm>
        </p:grpSpPr>
        <p:sp>
          <p:nvSpPr>
            <p:cNvPr id="9" name="Rectangle 8"/>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sp>
          <p:nvSpPr>
            <p:cNvPr id="10" name="Rectangle 9"/>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sp>
          <p:nvSpPr>
            <p:cNvPr id="11" name="Rectangle 10"/>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grpSp>
      <p:sp>
        <p:nvSpPr>
          <p:cNvPr id="12" name="TextBox 11"/>
          <p:cNvSpPr txBox="1"/>
          <p:nvPr/>
        </p:nvSpPr>
        <p:spPr>
          <a:xfrm>
            <a:off x="8916797" y="4801576"/>
            <a:ext cx="587496" cy="646331"/>
          </a:xfrm>
          <a:prstGeom prst="rect">
            <a:avLst/>
          </a:prstGeom>
          <a:noFill/>
        </p:spPr>
        <p:txBody>
          <a:bodyPr wrap="none" rtlCol="0">
            <a:spAutoFit/>
          </a:bodyPr>
          <a:lstStyle/>
          <a:p>
            <a:pPr defTabSz="914400"/>
            <a:r>
              <a:rPr sz="3600">
                <a:solidFill>
                  <a:prstClr val="white"/>
                </a:solidFill>
                <a:latin typeface="Calibri"/>
                <a:sym typeface="Wingdings"/>
              </a:rPr>
              <a:t></a:t>
            </a:r>
            <a:endParaRPr sz="3600">
              <a:solidFill>
                <a:prstClr val="white"/>
              </a:solidFill>
              <a:latin typeface="Calibri"/>
            </a:endParaRPr>
          </a:p>
        </p:txBody>
      </p:sp>
      <p:sp>
        <p:nvSpPr>
          <p:cNvPr id="2" name="Title 1"/>
          <p:cNvSpPr>
            <a:spLocks noGrp="1"/>
          </p:cNvSpPr>
          <p:nvPr>
            <p:ph type="title"/>
          </p:nvPr>
        </p:nvSpPr>
        <p:spPr>
          <a:xfrm>
            <a:off x="466165" y="4814048"/>
            <a:ext cx="8420100" cy="1048871"/>
          </a:xfrm>
          <a:noFill/>
        </p:spPr>
        <p:txBody>
          <a:bodyPr anchor="b" anchorCtr="0">
            <a:normAutofit/>
          </a:bodyPr>
          <a:lstStyle>
            <a:lvl1pPr algn="l">
              <a:defRPr sz="4200" b="0" i="0" cap="none" baseline="0"/>
            </a:lvl1pPr>
          </a:lstStyle>
          <a:p>
            <a:r>
              <a:rPr lang="en-US" smtClean="0"/>
              <a:t>Click to edit Master title style</a:t>
            </a:r>
            <a:endParaRPr/>
          </a:p>
        </p:txBody>
      </p:sp>
      <p:sp>
        <p:nvSpPr>
          <p:cNvPr id="3" name="Text Placeholder 2"/>
          <p:cNvSpPr>
            <a:spLocks noGrp="1"/>
          </p:cNvSpPr>
          <p:nvPr>
            <p:ph type="body" idx="1"/>
          </p:nvPr>
        </p:nvSpPr>
        <p:spPr>
          <a:xfrm>
            <a:off x="509868" y="5862918"/>
            <a:ext cx="8376397" cy="403412"/>
          </a:xfrm>
        </p:spPr>
        <p:txBody>
          <a:bodyPr anchor="t" anchorCtr="0">
            <a:normAutofit/>
          </a:bodyPr>
          <a:lstStyle>
            <a:lvl1pPr marL="0" indent="0">
              <a:spcBef>
                <a:spcPts val="0"/>
              </a:spcBef>
              <a:buNone/>
              <a:defRPr sz="18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Tree>
    <p:extLst>
      <p:ext uri="{BB962C8B-B14F-4D97-AF65-F5344CB8AC3E}">
        <p14:creationId xmlns:p14="http://schemas.microsoft.com/office/powerpoint/2010/main" val="42349266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307844" y="455774"/>
            <a:ext cx="9288594"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grpSp>
        <p:nvGrpSpPr>
          <p:cNvPr id="9" name="Group 8"/>
          <p:cNvGrpSpPr/>
          <p:nvPr/>
        </p:nvGrpSpPr>
        <p:grpSpPr>
          <a:xfrm>
            <a:off x="307844" y="1577848"/>
            <a:ext cx="9291071" cy="137411"/>
            <a:chOff x="284163" y="1577847"/>
            <a:chExt cx="8576373" cy="137411"/>
          </a:xfrm>
        </p:grpSpPr>
        <p:sp>
          <p:nvSpPr>
            <p:cNvPr id="10" name="Rectangle 9"/>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sp>
          <p:nvSpPr>
            <p:cNvPr id="11" name="Rectangle 10"/>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sp>
          <p:nvSpPr>
            <p:cNvPr id="12" name="Rectangle 11"/>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gr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37030" y="2151063"/>
            <a:ext cx="4259580" cy="39751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Content Placeholder 3"/>
          <p:cNvSpPr>
            <a:spLocks noGrp="1"/>
          </p:cNvSpPr>
          <p:nvPr>
            <p:ph sz="half" idx="2"/>
          </p:nvPr>
        </p:nvSpPr>
        <p:spPr>
          <a:xfrm>
            <a:off x="5176370" y="2151063"/>
            <a:ext cx="4259580" cy="39751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5" name="Date Placeholder 4"/>
          <p:cNvSpPr>
            <a:spLocks noGrp="1"/>
          </p:cNvSpPr>
          <p:nvPr>
            <p:ph type="dt" sz="half" idx="10"/>
          </p:nvPr>
        </p:nvSpPr>
        <p:spPr/>
        <p:txBody>
          <a:bodyPr/>
          <a:lstStyle/>
          <a:p>
            <a:fld id="{4251665B-C24A-4702-B522-6A4334602E03}" type="datetimeFigureOut">
              <a:rPr lang="en-US" smtClean="0">
                <a:solidFill>
                  <a:prstClr val="white">
                    <a:lumMod val="65000"/>
                  </a:prstClr>
                </a:solidFill>
                <a:latin typeface="Calibri"/>
              </a:rPr>
              <a:pPr/>
              <a:t>21/10/15</a:t>
            </a:fld>
            <a:endParaRPr lang="en-US">
              <a:solidFill>
                <a:prstClr val="white">
                  <a:lumMod val="6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white">
                  <a:lumMod val="65000"/>
                </a:prstClr>
              </a:solidFill>
              <a:latin typeface="Calibri"/>
            </a:endParaRPr>
          </a:p>
        </p:txBody>
      </p:sp>
      <p:sp>
        <p:nvSpPr>
          <p:cNvPr id="7" name="Slide Number Placeholder 6"/>
          <p:cNvSpPr>
            <a:spLocks noGrp="1"/>
          </p:cNvSpPr>
          <p:nvPr>
            <p:ph type="sldNum" sz="quarter" idx="12"/>
          </p:nvPr>
        </p:nvSpPr>
        <p:spPr/>
        <p:txBody>
          <a:bodyPr/>
          <a:lstStyle/>
          <a:p>
            <a:fld id="{5FD889E0-CAB2-4699-909D-B9A88D47ACBE}" type="slidenum">
              <a:rPr lang="en-US" smtClean="0">
                <a:solidFill>
                  <a:prstClr val="black">
                    <a:lumMod val="85000"/>
                    <a:lumOff val="15000"/>
                  </a:prstClr>
                </a:solidFill>
                <a:latin typeface="Calibri"/>
              </a:rPr>
              <a:pPr/>
              <a:t>‹#›</a:t>
            </a:fld>
            <a:endParaRPr lang="en-US">
              <a:solidFill>
                <a:prstClr val="black">
                  <a:lumMod val="85000"/>
                  <a:lumOff val="15000"/>
                </a:prstClr>
              </a:solidFill>
              <a:latin typeface="Calibri"/>
            </a:endParaRPr>
          </a:p>
        </p:txBody>
      </p:sp>
    </p:spTree>
    <p:extLst>
      <p:ext uri="{BB962C8B-B14F-4D97-AF65-F5344CB8AC3E}">
        <p14:creationId xmlns:p14="http://schemas.microsoft.com/office/powerpoint/2010/main" val="2023234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307844" y="455774"/>
            <a:ext cx="9288594"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grpSp>
        <p:nvGrpSpPr>
          <p:cNvPr id="11" name="Group 10"/>
          <p:cNvGrpSpPr/>
          <p:nvPr/>
        </p:nvGrpSpPr>
        <p:grpSpPr>
          <a:xfrm>
            <a:off x="307844" y="1577848"/>
            <a:ext cx="9291071" cy="137411"/>
            <a:chOff x="284163" y="1577847"/>
            <a:chExt cx="8576373" cy="137411"/>
          </a:xfrm>
        </p:grpSpPr>
        <p:sp>
          <p:nvSpPr>
            <p:cNvPr id="12" name="Rectangle 11"/>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sp>
          <p:nvSpPr>
            <p:cNvPr id="13" name="Rectangle 12"/>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sp>
          <p:nvSpPr>
            <p:cNvPr id="14" name="Rectangle 13"/>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gr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437030" y="1735138"/>
            <a:ext cx="4259580" cy="833250"/>
          </a:xfrm>
        </p:spPr>
        <p:txBody>
          <a:bodyPr anchor="b">
            <a:noAutofit/>
          </a:bodyPr>
          <a:lstStyle>
            <a:lvl1pPr marL="0" indent="0" algn="ctr">
              <a:lnSpc>
                <a:spcPct val="100000"/>
              </a:lnSpc>
              <a:spcBef>
                <a:spcPts val="600"/>
              </a:spcBef>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37030" y="2590800"/>
            <a:ext cx="4259580" cy="35353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5" name="Text Placeholder 4"/>
          <p:cNvSpPr>
            <a:spLocks noGrp="1"/>
          </p:cNvSpPr>
          <p:nvPr>
            <p:ph type="body" sz="quarter" idx="3"/>
          </p:nvPr>
        </p:nvSpPr>
        <p:spPr>
          <a:xfrm>
            <a:off x="5177786" y="1735138"/>
            <a:ext cx="4259580" cy="833250"/>
          </a:xfrm>
        </p:spPr>
        <p:txBody>
          <a:bodyPr anchor="b">
            <a:noAutofit/>
          </a:bodyPr>
          <a:lstStyle>
            <a:lvl1pPr marL="0" indent="0" algn="ctr">
              <a:lnSpc>
                <a:spcPct val="100000"/>
              </a:lnSpc>
              <a:spcBef>
                <a:spcPts val="600"/>
              </a:spcBef>
              <a:buNone/>
              <a:defRPr sz="26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77786" y="2590800"/>
            <a:ext cx="4259580" cy="35353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7" name="Date Placeholder 6"/>
          <p:cNvSpPr>
            <a:spLocks noGrp="1"/>
          </p:cNvSpPr>
          <p:nvPr>
            <p:ph type="dt" sz="half" idx="10"/>
          </p:nvPr>
        </p:nvSpPr>
        <p:spPr/>
        <p:txBody>
          <a:bodyPr/>
          <a:lstStyle/>
          <a:p>
            <a:fld id="{4251665B-C24A-4702-B522-6A4334602E03}" type="datetimeFigureOut">
              <a:rPr lang="en-US" smtClean="0">
                <a:solidFill>
                  <a:prstClr val="white">
                    <a:lumMod val="65000"/>
                  </a:prstClr>
                </a:solidFill>
                <a:latin typeface="Calibri"/>
              </a:rPr>
              <a:pPr/>
              <a:t>21/10/15</a:t>
            </a:fld>
            <a:endParaRPr lang="en-US">
              <a:solidFill>
                <a:prstClr val="white">
                  <a:lumMod val="6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white">
                  <a:lumMod val="65000"/>
                </a:prstClr>
              </a:solidFill>
              <a:latin typeface="Calibri"/>
            </a:endParaRPr>
          </a:p>
        </p:txBody>
      </p:sp>
      <p:sp>
        <p:nvSpPr>
          <p:cNvPr id="9" name="Slide Number Placeholder 8"/>
          <p:cNvSpPr>
            <a:spLocks noGrp="1"/>
          </p:cNvSpPr>
          <p:nvPr>
            <p:ph type="sldNum" sz="quarter" idx="12"/>
          </p:nvPr>
        </p:nvSpPr>
        <p:spPr/>
        <p:txBody>
          <a:bodyPr/>
          <a:lstStyle/>
          <a:p>
            <a:fld id="{5FD889E0-CAB2-4699-909D-B9A88D47ACBE}" type="slidenum">
              <a:rPr lang="en-US" smtClean="0">
                <a:solidFill>
                  <a:prstClr val="black">
                    <a:lumMod val="85000"/>
                    <a:lumOff val="15000"/>
                  </a:prstClr>
                </a:solidFill>
                <a:latin typeface="Calibri"/>
              </a:rPr>
              <a:pPr/>
              <a:t>‹#›</a:t>
            </a:fld>
            <a:endParaRPr lang="en-US">
              <a:solidFill>
                <a:prstClr val="black">
                  <a:lumMod val="85000"/>
                  <a:lumOff val="15000"/>
                </a:prstClr>
              </a:solidFill>
              <a:latin typeface="Calibri"/>
            </a:endParaRPr>
          </a:p>
        </p:txBody>
      </p:sp>
    </p:spTree>
    <p:extLst>
      <p:ext uri="{BB962C8B-B14F-4D97-AF65-F5344CB8AC3E}">
        <p14:creationId xmlns:p14="http://schemas.microsoft.com/office/powerpoint/2010/main" val="596581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307844" y="455774"/>
            <a:ext cx="9288594"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grpSp>
        <p:nvGrpSpPr>
          <p:cNvPr id="7" name="Group 6"/>
          <p:cNvGrpSpPr/>
          <p:nvPr/>
        </p:nvGrpSpPr>
        <p:grpSpPr>
          <a:xfrm>
            <a:off x="307844" y="1577848"/>
            <a:ext cx="9291071" cy="137411"/>
            <a:chOff x="284163" y="1577847"/>
            <a:chExt cx="8576373" cy="137411"/>
          </a:xfrm>
        </p:grpSpPr>
        <p:sp>
          <p:nvSpPr>
            <p:cNvPr id="8" name="Rectangle 7"/>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sp>
          <p:nvSpPr>
            <p:cNvPr id="9" name="Rectangle 8"/>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sp>
          <p:nvSpPr>
            <p:cNvPr id="10" name="Rectangle 9"/>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gr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4251665B-C24A-4702-B522-6A4334602E03}" type="datetimeFigureOut">
              <a:rPr lang="en-US" smtClean="0">
                <a:solidFill>
                  <a:prstClr val="white">
                    <a:lumMod val="65000"/>
                  </a:prstClr>
                </a:solidFill>
                <a:latin typeface="Calibri"/>
              </a:rPr>
              <a:pPr/>
              <a:t>21/10/15</a:t>
            </a:fld>
            <a:endParaRPr lang="en-US">
              <a:solidFill>
                <a:prstClr val="white">
                  <a:lumMod val="6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white">
                  <a:lumMod val="65000"/>
                </a:prstClr>
              </a:solidFill>
              <a:latin typeface="Calibri"/>
            </a:endParaRPr>
          </a:p>
        </p:txBody>
      </p:sp>
      <p:sp>
        <p:nvSpPr>
          <p:cNvPr id="5" name="Slide Number Placeholder 4"/>
          <p:cNvSpPr>
            <a:spLocks noGrp="1"/>
          </p:cNvSpPr>
          <p:nvPr>
            <p:ph type="sldNum" sz="quarter" idx="12"/>
          </p:nvPr>
        </p:nvSpPr>
        <p:spPr/>
        <p:txBody>
          <a:bodyPr/>
          <a:lstStyle/>
          <a:p>
            <a:fld id="{5FD889E0-CAB2-4699-909D-B9A88D47ACBE}" type="slidenum">
              <a:rPr lang="en-US" smtClean="0">
                <a:solidFill>
                  <a:prstClr val="black">
                    <a:lumMod val="85000"/>
                    <a:lumOff val="15000"/>
                  </a:prstClr>
                </a:solidFill>
                <a:latin typeface="Calibri"/>
              </a:rPr>
              <a:pPr/>
              <a:t>‹#›</a:t>
            </a:fld>
            <a:endParaRPr lang="en-US">
              <a:solidFill>
                <a:prstClr val="black">
                  <a:lumMod val="85000"/>
                  <a:lumOff val="15000"/>
                </a:prstClr>
              </a:solidFill>
              <a:latin typeface="Calibri"/>
            </a:endParaRPr>
          </a:p>
        </p:txBody>
      </p:sp>
    </p:spTree>
    <p:extLst>
      <p:ext uri="{BB962C8B-B14F-4D97-AF65-F5344CB8AC3E}">
        <p14:creationId xmlns:p14="http://schemas.microsoft.com/office/powerpoint/2010/main" val="18168861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51665B-C24A-4702-B522-6A4334602E03}" type="datetimeFigureOut">
              <a:rPr lang="en-US" smtClean="0">
                <a:solidFill>
                  <a:prstClr val="white">
                    <a:lumMod val="65000"/>
                  </a:prstClr>
                </a:solidFill>
                <a:latin typeface="Calibri"/>
              </a:rPr>
              <a:pPr/>
              <a:t>21/10/15</a:t>
            </a:fld>
            <a:endParaRPr lang="en-US">
              <a:solidFill>
                <a:prstClr val="white">
                  <a:lumMod val="6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white">
                  <a:lumMod val="65000"/>
                </a:prstClr>
              </a:solidFill>
              <a:latin typeface="Calibri"/>
            </a:endParaRPr>
          </a:p>
        </p:txBody>
      </p:sp>
      <p:sp>
        <p:nvSpPr>
          <p:cNvPr id="4" name="Slide Number Placeholder 3"/>
          <p:cNvSpPr>
            <a:spLocks noGrp="1"/>
          </p:cNvSpPr>
          <p:nvPr>
            <p:ph type="sldNum" sz="quarter" idx="12"/>
          </p:nvPr>
        </p:nvSpPr>
        <p:spPr/>
        <p:txBody>
          <a:bodyPr/>
          <a:lstStyle/>
          <a:p>
            <a:fld id="{5FD889E0-CAB2-4699-909D-B9A88D47ACBE}" type="slidenum">
              <a:rPr lang="en-US" smtClean="0">
                <a:solidFill>
                  <a:prstClr val="black">
                    <a:lumMod val="85000"/>
                    <a:lumOff val="15000"/>
                  </a:prstClr>
                </a:solidFill>
                <a:latin typeface="Calibri"/>
              </a:rPr>
              <a:pPr/>
              <a:t>‹#›</a:t>
            </a:fld>
            <a:endParaRPr lang="en-US">
              <a:solidFill>
                <a:prstClr val="black">
                  <a:lumMod val="85000"/>
                  <a:lumOff val="15000"/>
                </a:prstClr>
              </a:solidFill>
              <a:latin typeface="Calibri"/>
            </a:endParaRPr>
          </a:p>
        </p:txBody>
      </p:sp>
      <p:grpSp>
        <p:nvGrpSpPr>
          <p:cNvPr id="5" name="Group 4"/>
          <p:cNvGrpSpPr/>
          <p:nvPr/>
        </p:nvGrpSpPr>
        <p:grpSpPr>
          <a:xfrm>
            <a:off x="307844" y="452719"/>
            <a:ext cx="9291071" cy="137411"/>
            <a:chOff x="284163" y="1577847"/>
            <a:chExt cx="8576373" cy="137411"/>
          </a:xfrm>
        </p:grpSpPr>
        <p:sp>
          <p:nvSpPr>
            <p:cNvPr id="6" name="Rectangle 5"/>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sp>
          <p:nvSpPr>
            <p:cNvPr id="7" name="Rectangle 6"/>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sp>
          <p:nvSpPr>
            <p:cNvPr id="8" name="Rectangle 7"/>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grpSp>
    </p:spTree>
    <p:extLst>
      <p:ext uri="{BB962C8B-B14F-4D97-AF65-F5344CB8AC3E}">
        <p14:creationId xmlns:p14="http://schemas.microsoft.com/office/powerpoint/2010/main" val="10376031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1353" y="1298762"/>
            <a:ext cx="4408170" cy="1162050"/>
          </a:xfrm>
          <a:noFill/>
        </p:spPr>
        <p:txBody>
          <a:bodyPr anchor="b">
            <a:noAutofit/>
          </a:bodyPr>
          <a:lstStyle>
            <a:lvl1pPr algn="ctr">
              <a:defRPr sz="3200" b="1">
                <a:solidFill>
                  <a:schemeClr val="accent2"/>
                </a:solidFill>
              </a:defRPr>
            </a:lvl1pPr>
          </a:lstStyle>
          <a:p>
            <a:r>
              <a:rPr lang="en-US" smtClean="0"/>
              <a:t>Click to edit Master title style</a:t>
            </a:r>
            <a:endParaRPr/>
          </a:p>
        </p:txBody>
      </p:sp>
      <p:sp>
        <p:nvSpPr>
          <p:cNvPr id="3" name="Content Placeholder 2"/>
          <p:cNvSpPr>
            <a:spLocks noGrp="1"/>
          </p:cNvSpPr>
          <p:nvPr>
            <p:ph idx="1"/>
          </p:nvPr>
        </p:nvSpPr>
        <p:spPr>
          <a:xfrm>
            <a:off x="5182198" y="914401"/>
            <a:ext cx="4408170" cy="5211763"/>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Text Placeholder 3"/>
          <p:cNvSpPr>
            <a:spLocks noGrp="1"/>
          </p:cNvSpPr>
          <p:nvPr>
            <p:ph type="body" sz="half" idx="2"/>
          </p:nvPr>
        </p:nvSpPr>
        <p:spPr>
          <a:xfrm>
            <a:off x="291353" y="2456329"/>
            <a:ext cx="4408170" cy="318247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51665B-C24A-4702-B522-6A4334602E03}" type="datetimeFigureOut">
              <a:rPr lang="en-US" smtClean="0">
                <a:solidFill>
                  <a:prstClr val="white">
                    <a:lumMod val="65000"/>
                  </a:prstClr>
                </a:solidFill>
                <a:latin typeface="Calibri"/>
              </a:rPr>
              <a:pPr/>
              <a:t>21/10/15</a:t>
            </a:fld>
            <a:endParaRPr lang="en-US">
              <a:solidFill>
                <a:prstClr val="white">
                  <a:lumMod val="6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white">
                  <a:lumMod val="65000"/>
                </a:prstClr>
              </a:solidFill>
              <a:latin typeface="Calibri"/>
            </a:endParaRPr>
          </a:p>
        </p:txBody>
      </p:sp>
      <p:sp>
        <p:nvSpPr>
          <p:cNvPr id="7" name="Slide Number Placeholder 6"/>
          <p:cNvSpPr>
            <a:spLocks noGrp="1"/>
          </p:cNvSpPr>
          <p:nvPr>
            <p:ph type="sldNum" sz="quarter" idx="12"/>
          </p:nvPr>
        </p:nvSpPr>
        <p:spPr/>
        <p:txBody>
          <a:bodyPr/>
          <a:lstStyle/>
          <a:p>
            <a:fld id="{5FD889E0-CAB2-4699-909D-B9A88D47ACBE}" type="slidenum">
              <a:rPr lang="en-US" smtClean="0">
                <a:solidFill>
                  <a:prstClr val="black">
                    <a:lumMod val="85000"/>
                    <a:lumOff val="15000"/>
                  </a:prstClr>
                </a:solidFill>
                <a:latin typeface="Calibri"/>
              </a:rPr>
              <a:pPr/>
              <a:t>‹#›</a:t>
            </a:fld>
            <a:endParaRPr lang="en-US">
              <a:solidFill>
                <a:prstClr val="black">
                  <a:lumMod val="85000"/>
                  <a:lumOff val="15000"/>
                </a:prstClr>
              </a:solidFill>
              <a:latin typeface="Calibri"/>
            </a:endParaRPr>
          </a:p>
        </p:txBody>
      </p:sp>
      <p:grpSp>
        <p:nvGrpSpPr>
          <p:cNvPr id="8" name="Group 7"/>
          <p:cNvGrpSpPr/>
          <p:nvPr/>
        </p:nvGrpSpPr>
        <p:grpSpPr>
          <a:xfrm>
            <a:off x="307844" y="452719"/>
            <a:ext cx="9291071" cy="137411"/>
            <a:chOff x="284163" y="1577847"/>
            <a:chExt cx="8576373" cy="137411"/>
          </a:xfrm>
        </p:grpSpPr>
        <p:sp>
          <p:nvSpPr>
            <p:cNvPr id="9" name="Rectangle 8"/>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sp>
          <p:nvSpPr>
            <p:cNvPr id="10" name="Rectangle 9"/>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sp>
          <p:nvSpPr>
            <p:cNvPr id="11" name="Rectangle 10"/>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grpSp>
    </p:spTree>
    <p:extLst>
      <p:ext uri="{BB962C8B-B14F-4D97-AF65-F5344CB8AC3E}">
        <p14:creationId xmlns:p14="http://schemas.microsoft.com/office/powerpoint/2010/main" val="14432763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07844" y="4801576"/>
            <a:ext cx="9288594"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defTabSz="914400">
              <a:spcBef>
                <a:spcPct val="0"/>
              </a:spcBef>
            </a:pPr>
            <a:endParaRPr sz="4200">
              <a:solidFill>
                <a:prstClr val="white"/>
              </a:solidFill>
              <a:latin typeface="Corbel"/>
            </a:endParaRPr>
          </a:p>
        </p:txBody>
      </p:sp>
      <p:grpSp>
        <p:nvGrpSpPr>
          <p:cNvPr id="9" name="Group 8"/>
          <p:cNvGrpSpPr/>
          <p:nvPr/>
        </p:nvGrpSpPr>
        <p:grpSpPr>
          <a:xfrm>
            <a:off x="307844" y="6263390"/>
            <a:ext cx="9291071" cy="137411"/>
            <a:chOff x="284163" y="1759424"/>
            <a:chExt cx="8576373" cy="137411"/>
          </a:xfrm>
        </p:grpSpPr>
        <p:sp>
          <p:nvSpPr>
            <p:cNvPr id="10" name="Rectangle 9"/>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sp>
          <p:nvSpPr>
            <p:cNvPr id="11" name="Rectangle 10"/>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sp>
          <p:nvSpPr>
            <p:cNvPr id="12" name="Rectangle 11"/>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grpSp>
      <p:sp>
        <p:nvSpPr>
          <p:cNvPr id="2" name="Title 1"/>
          <p:cNvSpPr>
            <a:spLocks noGrp="1"/>
          </p:cNvSpPr>
          <p:nvPr>
            <p:ph type="title"/>
          </p:nvPr>
        </p:nvSpPr>
        <p:spPr>
          <a:xfrm>
            <a:off x="393327" y="4800600"/>
            <a:ext cx="9056929" cy="566738"/>
          </a:xfrm>
          <a:noFill/>
        </p:spPr>
        <p:txBody>
          <a:bodyPr vert="horz" lIns="91440" tIns="45720" rIns="91440" bIns="45720" rtlCol="0" anchor="b" anchorCtr="0">
            <a:normAutofit/>
          </a:bodyPr>
          <a:lstStyle>
            <a:lvl1pPr algn="l" defTabSz="914400" rtl="0" eaLnBrk="1" latinLnBrk="0" hangingPunct="1">
              <a:spcBef>
                <a:spcPct val="0"/>
              </a:spcBef>
              <a:buNone/>
              <a:defRPr sz="2800" b="0" i="0" kern="1200" cap="none" baseline="0">
                <a:solidFill>
                  <a:schemeClr val="bg1"/>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307843" y="457199"/>
            <a:ext cx="9291828" cy="435254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54024" y="5367338"/>
            <a:ext cx="8996231" cy="804862"/>
          </a:xfrm>
        </p:spPr>
        <p:txBody>
          <a:bodyPr/>
          <a:lstStyle>
            <a:lvl1pPr marL="0" indent="0">
              <a:spcBef>
                <a:spcPts val="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4251665B-C24A-4702-B522-6A4334602E03}" type="datetimeFigureOut">
              <a:rPr lang="en-US" smtClean="0">
                <a:solidFill>
                  <a:prstClr val="white">
                    <a:lumMod val="65000"/>
                  </a:prstClr>
                </a:solidFill>
                <a:latin typeface="Calibri"/>
              </a:rPr>
              <a:pPr/>
              <a:t>21/10/15</a:t>
            </a:fld>
            <a:endParaRPr lang="en-US">
              <a:solidFill>
                <a:prstClr val="white">
                  <a:lumMod val="6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white">
                  <a:lumMod val="65000"/>
                </a:prstClr>
              </a:solidFill>
              <a:latin typeface="Calibri"/>
            </a:endParaRPr>
          </a:p>
        </p:txBody>
      </p:sp>
      <p:sp>
        <p:nvSpPr>
          <p:cNvPr id="7" name="Slide Number Placeholder 6"/>
          <p:cNvSpPr>
            <a:spLocks noGrp="1"/>
          </p:cNvSpPr>
          <p:nvPr>
            <p:ph type="sldNum" sz="quarter" idx="12"/>
          </p:nvPr>
        </p:nvSpPr>
        <p:spPr/>
        <p:txBody>
          <a:bodyPr/>
          <a:lstStyle/>
          <a:p>
            <a:fld id="{5FD889E0-CAB2-4699-909D-B9A88D47ACBE}" type="slidenum">
              <a:rPr lang="en-US" smtClean="0">
                <a:solidFill>
                  <a:prstClr val="black">
                    <a:lumMod val="85000"/>
                    <a:lumOff val="15000"/>
                  </a:prstClr>
                </a:solidFill>
                <a:latin typeface="Calibri"/>
              </a:rPr>
              <a:pPr/>
              <a:t>‹#›</a:t>
            </a:fld>
            <a:endParaRPr lang="en-US">
              <a:solidFill>
                <a:prstClr val="black">
                  <a:lumMod val="85000"/>
                  <a:lumOff val="15000"/>
                </a:prstClr>
              </a:solidFill>
              <a:latin typeface="Calibri"/>
            </a:endParaRPr>
          </a:p>
        </p:txBody>
      </p:sp>
    </p:spTree>
    <p:extLst>
      <p:ext uri="{BB962C8B-B14F-4D97-AF65-F5344CB8AC3E}">
        <p14:creationId xmlns:p14="http://schemas.microsoft.com/office/powerpoint/2010/main" val="40195293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Alt.">
    <p:spTree>
      <p:nvGrpSpPr>
        <p:cNvPr id="1" name=""/>
        <p:cNvGrpSpPr/>
        <p:nvPr/>
      </p:nvGrpSpPr>
      <p:grpSpPr>
        <a:xfrm>
          <a:off x="0" y="0"/>
          <a:ext cx="0" cy="0"/>
          <a:chOff x="0" y="0"/>
          <a:chExt cx="0" cy="0"/>
        </a:xfrm>
      </p:grpSpPr>
      <p:grpSp>
        <p:nvGrpSpPr>
          <p:cNvPr id="8" name="Group 8"/>
          <p:cNvGrpSpPr/>
          <p:nvPr/>
        </p:nvGrpSpPr>
        <p:grpSpPr>
          <a:xfrm>
            <a:off x="307844" y="4280648"/>
            <a:ext cx="9291071" cy="137411"/>
            <a:chOff x="284163" y="1759424"/>
            <a:chExt cx="8576373" cy="137411"/>
          </a:xfrm>
        </p:grpSpPr>
        <p:sp>
          <p:nvSpPr>
            <p:cNvPr id="10" name="Rectangle 9"/>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sp>
          <p:nvSpPr>
            <p:cNvPr id="11" name="Rectangle 10"/>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sp>
          <p:nvSpPr>
            <p:cNvPr id="12" name="Rectangle 11"/>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grpSp>
      <p:sp>
        <p:nvSpPr>
          <p:cNvPr id="2" name="Title 1"/>
          <p:cNvSpPr>
            <a:spLocks noGrp="1"/>
          </p:cNvSpPr>
          <p:nvPr>
            <p:ph type="title"/>
          </p:nvPr>
        </p:nvSpPr>
        <p:spPr>
          <a:xfrm>
            <a:off x="393327" y="4778189"/>
            <a:ext cx="9056929" cy="566738"/>
          </a:xfrm>
          <a:noFill/>
        </p:spPr>
        <p:txBody>
          <a:bodyPr anchor="b">
            <a:normAutofit/>
          </a:bodyPr>
          <a:lstStyle>
            <a:lvl1pPr algn="l">
              <a:defRPr sz="2800" b="0">
                <a:solidFill>
                  <a:schemeClr val="accent2"/>
                </a:solidFill>
              </a:defRPr>
            </a:lvl1pPr>
          </a:lstStyle>
          <a:p>
            <a:r>
              <a:rPr lang="en-US" smtClean="0"/>
              <a:t>Click to edit Master title style</a:t>
            </a:r>
            <a:endParaRPr/>
          </a:p>
        </p:txBody>
      </p:sp>
      <p:sp>
        <p:nvSpPr>
          <p:cNvPr id="3" name="Picture Placeholder 2"/>
          <p:cNvSpPr>
            <a:spLocks noGrp="1"/>
          </p:cNvSpPr>
          <p:nvPr>
            <p:ph type="pic" idx="1"/>
          </p:nvPr>
        </p:nvSpPr>
        <p:spPr>
          <a:xfrm>
            <a:off x="307843" y="457200"/>
            <a:ext cx="9291828" cy="382219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54024" y="5344927"/>
            <a:ext cx="8996231" cy="804862"/>
          </a:xfrm>
          <a:noFill/>
        </p:spPr>
        <p:txBody>
          <a:bodyPr/>
          <a:lstStyle>
            <a:lvl1pPr marL="0" indent="0">
              <a:spcBef>
                <a:spcPts val="0"/>
              </a:spcBef>
              <a:buNone/>
              <a:defRPr sz="1400">
                <a:solidFill>
                  <a:schemeClr val="tx1">
                    <a:lumMod val="85000"/>
                    <a:lumOff val="1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4251665B-C24A-4702-B522-6A4334602E03}" type="datetimeFigureOut">
              <a:rPr lang="en-US" smtClean="0">
                <a:solidFill>
                  <a:prstClr val="white">
                    <a:lumMod val="65000"/>
                  </a:prstClr>
                </a:solidFill>
                <a:latin typeface="Calibri"/>
              </a:rPr>
              <a:pPr/>
              <a:t>21/10/15</a:t>
            </a:fld>
            <a:endParaRPr lang="en-US">
              <a:solidFill>
                <a:prstClr val="white">
                  <a:lumMod val="6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white">
                  <a:lumMod val="65000"/>
                </a:prstClr>
              </a:solidFill>
              <a:latin typeface="Calibri"/>
            </a:endParaRPr>
          </a:p>
        </p:txBody>
      </p:sp>
      <p:sp>
        <p:nvSpPr>
          <p:cNvPr id="7" name="Slide Number Placeholder 6"/>
          <p:cNvSpPr>
            <a:spLocks noGrp="1"/>
          </p:cNvSpPr>
          <p:nvPr>
            <p:ph type="sldNum" sz="quarter" idx="12"/>
          </p:nvPr>
        </p:nvSpPr>
        <p:spPr/>
        <p:txBody>
          <a:bodyPr/>
          <a:lstStyle/>
          <a:p>
            <a:fld id="{5FD889E0-CAB2-4699-909D-B9A88D47ACBE}" type="slidenum">
              <a:rPr lang="en-US" smtClean="0">
                <a:solidFill>
                  <a:prstClr val="black">
                    <a:lumMod val="85000"/>
                    <a:lumOff val="15000"/>
                  </a:prstClr>
                </a:solidFill>
                <a:latin typeface="Calibri"/>
              </a:rPr>
              <a:pPr/>
              <a:t>‹#›</a:t>
            </a:fld>
            <a:endParaRPr lang="en-US">
              <a:solidFill>
                <a:prstClr val="black">
                  <a:lumMod val="85000"/>
                  <a:lumOff val="15000"/>
                </a:prstClr>
              </a:solidFill>
              <a:latin typeface="Calibri"/>
            </a:endParaRPr>
          </a:p>
        </p:txBody>
      </p:sp>
    </p:spTree>
    <p:extLst>
      <p:ext uri="{BB962C8B-B14F-4D97-AF65-F5344CB8AC3E}">
        <p14:creationId xmlns:p14="http://schemas.microsoft.com/office/powerpoint/2010/main" val="26502523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Picture, and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962400" y="914401"/>
            <a:ext cx="5627968" cy="5211763"/>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5" name="Date Placeholder 4"/>
          <p:cNvSpPr>
            <a:spLocks noGrp="1"/>
          </p:cNvSpPr>
          <p:nvPr>
            <p:ph type="dt" sz="half" idx="10"/>
          </p:nvPr>
        </p:nvSpPr>
        <p:spPr/>
        <p:txBody>
          <a:bodyPr/>
          <a:lstStyle/>
          <a:p>
            <a:fld id="{4251665B-C24A-4702-B522-6A4334602E03}" type="datetimeFigureOut">
              <a:rPr lang="en-US" smtClean="0">
                <a:solidFill>
                  <a:prstClr val="white">
                    <a:lumMod val="65000"/>
                  </a:prstClr>
                </a:solidFill>
                <a:latin typeface="Calibri"/>
              </a:rPr>
              <a:pPr/>
              <a:t>21/10/15</a:t>
            </a:fld>
            <a:endParaRPr lang="en-US">
              <a:solidFill>
                <a:prstClr val="white">
                  <a:lumMod val="6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white">
                  <a:lumMod val="65000"/>
                </a:prstClr>
              </a:solidFill>
              <a:latin typeface="Calibri"/>
            </a:endParaRPr>
          </a:p>
        </p:txBody>
      </p:sp>
      <p:sp>
        <p:nvSpPr>
          <p:cNvPr id="7" name="Slide Number Placeholder 6"/>
          <p:cNvSpPr>
            <a:spLocks noGrp="1"/>
          </p:cNvSpPr>
          <p:nvPr>
            <p:ph type="sldNum" sz="quarter" idx="12"/>
          </p:nvPr>
        </p:nvSpPr>
        <p:spPr/>
        <p:txBody>
          <a:bodyPr/>
          <a:lstStyle/>
          <a:p>
            <a:fld id="{5FD889E0-CAB2-4699-909D-B9A88D47ACBE}" type="slidenum">
              <a:rPr lang="en-US" smtClean="0">
                <a:solidFill>
                  <a:prstClr val="black">
                    <a:lumMod val="85000"/>
                    <a:lumOff val="15000"/>
                  </a:prstClr>
                </a:solidFill>
                <a:latin typeface="Calibri"/>
              </a:rPr>
              <a:pPr/>
              <a:t>‹#›</a:t>
            </a:fld>
            <a:endParaRPr lang="en-US">
              <a:solidFill>
                <a:prstClr val="black">
                  <a:lumMod val="85000"/>
                  <a:lumOff val="15000"/>
                </a:prstClr>
              </a:solidFill>
              <a:latin typeface="Calibri"/>
            </a:endParaRPr>
          </a:p>
        </p:txBody>
      </p:sp>
      <p:sp>
        <p:nvSpPr>
          <p:cNvPr id="12" name="Rectangle 11"/>
          <p:cNvSpPr/>
          <p:nvPr/>
        </p:nvSpPr>
        <p:spPr>
          <a:xfrm>
            <a:off x="307843" y="4267201"/>
            <a:ext cx="2971800" cy="2120153"/>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defTabSz="914400">
              <a:spcBef>
                <a:spcPct val="0"/>
              </a:spcBef>
            </a:pPr>
            <a:endParaRPr sz="4200">
              <a:solidFill>
                <a:prstClr val="white"/>
              </a:solidFill>
              <a:latin typeface="Corbel"/>
            </a:endParaRPr>
          </a:p>
        </p:txBody>
      </p:sp>
      <p:sp>
        <p:nvSpPr>
          <p:cNvPr id="4" name="Text Placeholder 3"/>
          <p:cNvSpPr>
            <a:spLocks noGrp="1"/>
          </p:cNvSpPr>
          <p:nvPr>
            <p:ph type="body" sz="half" idx="2"/>
          </p:nvPr>
        </p:nvSpPr>
        <p:spPr>
          <a:xfrm>
            <a:off x="454027" y="4953001"/>
            <a:ext cx="2678018" cy="1246094"/>
          </a:xfrm>
        </p:spPr>
        <p:txBody>
          <a:bodyPr>
            <a:normAutofit/>
          </a:bodyPr>
          <a:lstStyle>
            <a:lvl1pPr marL="0" indent="0" algn="l">
              <a:spcBef>
                <a:spcPts val="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444995" y="4419600"/>
            <a:ext cx="2681678" cy="510988"/>
          </a:xfrm>
          <a:noFill/>
        </p:spPr>
        <p:txBody>
          <a:bodyPr anchor="b">
            <a:normAutofit/>
          </a:bodyPr>
          <a:lstStyle>
            <a:lvl1pPr algn="l">
              <a:defRPr sz="2000" b="1">
                <a:solidFill>
                  <a:schemeClr val="bg1"/>
                </a:solidFill>
              </a:defRPr>
            </a:lvl1pPr>
          </a:lstStyle>
          <a:p>
            <a:r>
              <a:rPr lang="en-US" smtClean="0"/>
              <a:t>Click to edit Master title style</a:t>
            </a:r>
            <a:endParaRPr/>
          </a:p>
        </p:txBody>
      </p:sp>
      <p:sp>
        <p:nvSpPr>
          <p:cNvPr id="14" name="Picture Placeholder 13"/>
          <p:cNvSpPr>
            <a:spLocks noGrp="1"/>
          </p:cNvSpPr>
          <p:nvPr>
            <p:ph type="pic" sz="quarter" idx="13"/>
          </p:nvPr>
        </p:nvSpPr>
        <p:spPr>
          <a:xfrm>
            <a:off x="307844" y="594360"/>
            <a:ext cx="2971800" cy="3675888"/>
          </a:xfrm>
        </p:spPr>
        <p:txBody>
          <a:bodyPr/>
          <a:lstStyle>
            <a:lvl1pPr>
              <a:buNone/>
              <a:defRPr/>
            </a:lvl1pPr>
          </a:lstStyle>
          <a:p>
            <a:r>
              <a:rPr lang="en-US" smtClean="0"/>
              <a:t>Click icon to add picture</a:t>
            </a:r>
            <a:endParaRPr/>
          </a:p>
        </p:txBody>
      </p:sp>
      <p:grpSp>
        <p:nvGrpSpPr>
          <p:cNvPr id="8" name="Group 14"/>
          <p:cNvGrpSpPr/>
          <p:nvPr/>
        </p:nvGrpSpPr>
        <p:grpSpPr>
          <a:xfrm>
            <a:off x="307844" y="461683"/>
            <a:ext cx="9291071" cy="137411"/>
            <a:chOff x="284163" y="1759424"/>
            <a:chExt cx="8576373" cy="137411"/>
          </a:xfrm>
        </p:grpSpPr>
        <p:sp>
          <p:nvSpPr>
            <p:cNvPr id="16" name="Rectangle 15"/>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sp>
          <p:nvSpPr>
            <p:cNvPr id="17" name="Rectangle 16"/>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sp>
          <p:nvSpPr>
            <p:cNvPr id="18" name="Rectangle 17"/>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grpSp>
    </p:spTree>
    <p:extLst>
      <p:ext uri="{BB962C8B-B14F-4D97-AF65-F5344CB8AC3E}">
        <p14:creationId xmlns:p14="http://schemas.microsoft.com/office/powerpoint/2010/main" val="22916704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3 Pictures with Caption">
    <p:spTree>
      <p:nvGrpSpPr>
        <p:cNvPr id="1" name=""/>
        <p:cNvGrpSpPr/>
        <p:nvPr/>
      </p:nvGrpSpPr>
      <p:grpSpPr>
        <a:xfrm>
          <a:off x="0" y="0"/>
          <a:ext cx="0" cy="0"/>
          <a:chOff x="0" y="0"/>
          <a:chExt cx="0" cy="0"/>
        </a:xfrm>
      </p:grpSpPr>
      <p:sp>
        <p:nvSpPr>
          <p:cNvPr id="8" name="Rectangle 7"/>
          <p:cNvSpPr/>
          <p:nvPr/>
        </p:nvSpPr>
        <p:spPr>
          <a:xfrm>
            <a:off x="3272765" y="4801576"/>
            <a:ext cx="6323673"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defTabSz="914400">
              <a:spcBef>
                <a:spcPct val="0"/>
              </a:spcBef>
            </a:pPr>
            <a:endParaRPr sz="4200">
              <a:solidFill>
                <a:prstClr val="white"/>
              </a:solidFill>
              <a:latin typeface="Corbel"/>
            </a:endParaRPr>
          </a:p>
        </p:txBody>
      </p:sp>
      <p:grpSp>
        <p:nvGrpSpPr>
          <p:cNvPr id="9" name="Group 8"/>
          <p:cNvGrpSpPr/>
          <p:nvPr/>
        </p:nvGrpSpPr>
        <p:grpSpPr>
          <a:xfrm>
            <a:off x="307844" y="6263390"/>
            <a:ext cx="9291071" cy="137411"/>
            <a:chOff x="284163" y="1759424"/>
            <a:chExt cx="8576373" cy="137411"/>
          </a:xfrm>
        </p:grpSpPr>
        <p:sp>
          <p:nvSpPr>
            <p:cNvPr id="10" name="Rectangle 9"/>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sp>
          <p:nvSpPr>
            <p:cNvPr id="11" name="Rectangle 10"/>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sp>
          <p:nvSpPr>
            <p:cNvPr id="12" name="Rectangle 11"/>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grpSp>
      <p:sp>
        <p:nvSpPr>
          <p:cNvPr id="2" name="Title 1"/>
          <p:cNvSpPr>
            <a:spLocks noGrp="1"/>
          </p:cNvSpPr>
          <p:nvPr>
            <p:ph type="title"/>
          </p:nvPr>
        </p:nvSpPr>
        <p:spPr>
          <a:xfrm>
            <a:off x="3284300" y="4800600"/>
            <a:ext cx="6165955" cy="566738"/>
          </a:xfrm>
          <a:noFill/>
        </p:spPr>
        <p:txBody>
          <a:bodyPr vert="horz" lIns="91440" tIns="45720" rIns="91440" bIns="45720" rtlCol="0" anchor="b" anchorCtr="0">
            <a:normAutofit/>
          </a:bodyPr>
          <a:lstStyle>
            <a:lvl1pPr algn="l" defTabSz="914400" rtl="0" eaLnBrk="1" latinLnBrk="0" hangingPunct="1">
              <a:spcBef>
                <a:spcPct val="0"/>
              </a:spcBef>
              <a:buNone/>
              <a:defRPr sz="2800" b="0" i="0" kern="1200" cap="none" baseline="0">
                <a:solidFill>
                  <a:schemeClr val="bg1"/>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3272765" y="457199"/>
            <a:ext cx="6320028" cy="4352544"/>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3325622" y="5367338"/>
            <a:ext cx="6124633" cy="804862"/>
          </a:xfrm>
        </p:spPr>
        <p:txBody>
          <a:bodyPr/>
          <a:lstStyle>
            <a:lvl1pPr marL="0" indent="0">
              <a:spcBef>
                <a:spcPts val="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4251665B-C24A-4702-B522-6A4334602E03}" type="datetimeFigureOut">
              <a:rPr lang="en-US" smtClean="0">
                <a:solidFill>
                  <a:prstClr val="white">
                    <a:lumMod val="65000"/>
                  </a:prstClr>
                </a:solidFill>
                <a:latin typeface="Calibri"/>
              </a:rPr>
              <a:pPr/>
              <a:t>21/10/15</a:t>
            </a:fld>
            <a:endParaRPr lang="en-US">
              <a:solidFill>
                <a:prstClr val="white">
                  <a:lumMod val="6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white">
                  <a:lumMod val="65000"/>
                </a:prstClr>
              </a:solidFill>
              <a:latin typeface="Calibri"/>
            </a:endParaRPr>
          </a:p>
        </p:txBody>
      </p:sp>
      <p:sp>
        <p:nvSpPr>
          <p:cNvPr id="7" name="Slide Number Placeholder 6"/>
          <p:cNvSpPr>
            <a:spLocks noGrp="1"/>
          </p:cNvSpPr>
          <p:nvPr>
            <p:ph type="sldNum" sz="quarter" idx="12"/>
          </p:nvPr>
        </p:nvSpPr>
        <p:spPr/>
        <p:txBody>
          <a:bodyPr/>
          <a:lstStyle/>
          <a:p>
            <a:fld id="{5FD889E0-CAB2-4699-909D-B9A88D47ACBE}" type="slidenum">
              <a:rPr lang="en-US" smtClean="0">
                <a:solidFill>
                  <a:prstClr val="black">
                    <a:lumMod val="85000"/>
                    <a:lumOff val="15000"/>
                  </a:prstClr>
                </a:solidFill>
                <a:latin typeface="Calibri"/>
              </a:rPr>
              <a:pPr/>
              <a:t>‹#›</a:t>
            </a:fld>
            <a:endParaRPr lang="en-US">
              <a:solidFill>
                <a:prstClr val="black">
                  <a:lumMod val="85000"/>
                  <a:lumOff val="15000"/>
                </a:prstClr>
              </a:solidFill>
              <a:latin typeface="Calibri"/>
            </a:endParaRPr>
          </a:p>
        </p:txBody>
      </p:sp>
      <p:sp>
        <p:nvSpPr>
          <p:cNvPr id="13" name="Picture Placeholder 2"/>
          <p:cNvSpPr>
            <a:spLocks noGrp="1"/>
          </p:cNvSpPr>
          <p:nvPr>
            <p:ph type="pic" idx="13"/>
          </p:nvPr>
        </p:nvSpPr>
        <p:spPr>
          <a:xfrm>
            <a:off x="307844" y="457200"/>
            <a:ext cx="2964921" cy="2907792"/>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14" name="Picture Placeholder 2"/>
          <p:cNvSpPr>
            <a:spLocks noGrp="1"/>
          </p:cNvSpPr>
          <p:nvPr>
            <p:ph type="pic" idx="14"/>
          </p:nvPr>
        </p:nvSpPr>
        <p:spPr>
          <a:xfrm>
            <a:off x="307844" y="3364992"/>
            <a:ext cx="2964921" cy="2898648"/>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Tree>
    <p:extLst>
      <p:ext uri="{BB962C8B-B14F-4D97-AF65-F5344CB8AC3E}">
        <p14:creationId xmlns:p14="http://schemas.microsoft.com/office/powerpoint/2010/main" val="5027865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307844" y="455774"/>
            <a:ext cx="9288594"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grpSp>
        <p:nvGrpSpPr>
          <p:cNvPr id="8" name="Group 7"/>
          <p:cNvGrpSpPr/>
          <p:nvPr/>
        </p:nvGrpSpPr>
        <p:grpSpPr>
          <a:xfrm>
            <a:off x="307844" y="1577848"/>
            <a:ext cx="9291071" cy="137411"/>
            <a:chOff x="284163" y="1577847"/>
            <a:chExt cx="8576373" cy="137411"/>
          </a:xfrm>
        </p:grpSpPr>
        <p:sp>
          <p:nvSpPr>
            <p:cNvPr id="9" name="Rectangle 8"/>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sp>
          <p:nvSpPr>
            <p:cNvPr id="10" name="Rectangle 9"/>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sp>
          <p:nvSpPr>
            <p:cNvPr id="11" name="Rectangle 10"/>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gr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a:xfrm>
            <a:off x="307844" y="2133600"/>
            <a:ext cx="9288594" cy="4013200"/>
          </a:xfrm>
        </p:spPr>
        <p:txBody>
          <a:bodyPr vert="eaVert"/>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p:txBody>
          <a:bodyPr/>
          <a:lstStyle/>
          <a:p>
            <a:fld id="{4251665B-C24A-4702-B522-6A4334602E03}" type="datetimeFigureOut">
              <a:rPr lang="en-US" smtClean="0">
                <a:solidFill>
                  <a:prstClr val="white">
                    <a:lumMod val="65000"/>
                  </a:prstClr>
                </a:solidFill>
                <a:latin typeface="Calibri"/>
              </a:rPr>
              <a:pPr/>
              <a:t>21/10/15</a:t>
            </a:fld>
            <a:endParaRPr lang="en-US">
              <a:solidFill>
                <a:prstClr val="white">
                  <a:lumMod val="6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white">
                  <a:lumMod val="65000"/>
                </a:prstClr>
              </a:solidFill>
              <a:latin typeface="Calibri"/>
            </a:endParaRPr>
          </a:p>
        </p:txBody>
      </p:sp>
      <p:sp>
        <p:nvSpPr>
          <p:cNvPr id="6" name="Slide Number Placeholder 5"/>
          <p:cNvSpPr>
            <a:spLocks noGrp="1"/>
          </p:cNvSpPr>
          <p:nvPr>
            <p:ph type="sldNum" sz="quarter" idx="12"/>
          </p:nvPr>
        </p:nvSpPr>
        <p:spPr/>
        <p:txBody>
          <a:bodyPr/>
          <a:lstStyle/>
          <a:p>
            <a:fld id="{5FD889E0-CAB2-4699-909D-B9A88D47ACBE}" type="slidenum">
              <a:rPr lang="en-US" smtClean="0">
                <a:solidFill>
                  <a:prstClr val="black">
                    <a:lumMod val="85000"/>
                    <a:lumOff val="15000"/>
                  </a:prstClr>
                </a:solidFill>
                <a:latin typeface="Calibri"/>
              </a:rPr>
              <a:pPr/>
              <a:t>‹#›</a:t>
            </a:fld>
            <a:endParaRPr lang="en-US">
              <a:solidFill>
                <a:prstClr val="black">
                  <a:lumMod val="85000"/>
                  <a:lumOff val="15000"/>
                </a:prstClr>
              </a:solidFill>
              <a:latin typeface="Calibri"/>
            </a:endParaRPr>
          </a:p>
        </p:txBody>
      </p:sp>
    </p:spTree>
    <p:extLst>
      <p:ext uri="{BB962C8B-B14F-4D97-AF65-F5344CB8AC3E}">
        <p14:creationId xmlns:p14="http://schemas.microsoft.com/office/powerpoint/2010/main" val="2272468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rot="5400000">
            <a:off x="6003982" y="2810288"/>
            <a:ext cx="5934615" cy="1228445"/>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sp>
        <p:nvSpPr>
          <p:cNvPr id="2" name="Vertical Title 1"/>
          <p:cNvSpPr>
            <a:spLocks noGrp="1"/>
          </p:cNvSpPr>
          <p:nvPr>
            <p:ph type="title" orient="vert"/>
          </p:nvPr>
        </p:nvSpPr>
        <p:spPr>
          <a:xfrm>
            <a:off x="8336384" y="473076"/>
            <a:ext cx="1050036" cy="5921375"/>
          </a:xfrm>
        </p:spPr>
        <p:txBody>
          <a:bodyPr vert="eaVert"/>
          <a:lstStyle>
            <a:lvl1pPr algn="l">
              <a:defRPr sz="3400"/>
            </a:lvl1pPr>
          </a:lstStyle>
          <a:p>
            <a:r>
              <a:rPr lang="en-US" smtClean="0"/>
              <a:t>Click to edit Master title style</a:t>
            </a:r>
            <a:endParaRPr/>
          </a:p>
        </p:txBody>
      </p:sp>
      <p:sp>
        <p:nvSpPr>
          <p:cNvPr id="3" name="Vertical Text Placeholder 2"/>
          <p:cNvSpPr>
            <a:spLocks noGrp="1"/>
          </p:cNvSpPr>
          <p:nvPr>
            <p:ph type="body" orient="vert" idx="1"/>
          </p:nvPr>
        </p:nvSpPr>
        <p:spPr>
          <a:xfrm>
            <a:off x="307844" y="457200"/>
            <a:ext cx="7039107" cy="5937250"/>
          </a:xfrm>
        </p:spPr>
        <p:txBody>
          <a:bodyPr vert="eaVert"/>
          <a:lstStyle>
            <a:lvl5pPr algn="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p:txBody>
          <a:bodyPr/>
          <a:lstStyle/>
          <a:p>
            <a:fld id="{4251665B-C24A-4702-B522-6A4334602E03}" type="datetimeFigureOut">
              <a:rPr lang="en-US" smtClean="0">
                <a:solidFill>
                  <a:prstClr val="white">
                    <a:lumMod val="65000"/>
                  </a:prstClr>
                </a:solidFill>
                <a:latin typeface="Calibri"/>
              </a:rPr>
              <a:pPr/>
              <a:t>21/10/15</a:t>
            </a:fld>
            <a:endParaRPr lang="en-US">
              <a:solidFill>
                <a:prstClr val="white">
                  <a:lumMod val="6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white">
                  <a:lumMod val="65000"/>
                </a:prstClr>
              </a:solidFill>
              <a:latin typeface="Calibri"/>
            </a:endParaRPr>
          </a:p>
        </p:txBody>
      </p:sp>
      <p:sp>
        <p:nvSpPr>
          <p:cNvPr id="6" name="Slide Number Placeholder 5"/>
          <p:cNvSpPr>
            <a:spLocks noGrp="1"/>
          </p:cNvSpPr>
          <p:nvPr>
            <p:ph type="sldNum" sz="quarter" idx="12"/>
          </p:nvPr>
        </p:nvSpPr>
        <p:spPr/>
        <p:txBody>
          <a:bodyPr/>
          <a:lstStyle/>
          <a:p>
            <a:fld id="{5FD889E0-CAB2-4699-909D-B9A88D47ACBE}" type="slidenum">
              <a:rPr lang="en-US" smtClean="0">
                <a:solidFill>
                  <a:prstClr val="black">
                    <a:lumMod val="85000"/>
                    <a:lumOff val="15000"/>
                  </a:prstClr>
                </a:solidFill>
                <a:latin typeface="Calibri"/>
              </a:rPr>
              <a:pPr/>
              <a:t>‹#›</a:t>
            </a:fld>
            <a:endParaRPr lang="en-US">
              <a:solidFill>
                <a:prstClr val="black">
                  <a:lumMod val="85000"/>
                  <a:lumOff val="15000"/>
                </a:prstClr>
              </a:solidFill>
              <a:latin typeface="Calibri"/>
            </a:endParaRPr>
          </a:p>
        </p:txBody>
      </p:sp>
      <p:grpSp>
        <p:nvGrpSpPr>
          <p:cNvPr id="8" name="Group 7"/>
          <p:cNvGrpSpPr/>
          <p:nvPr/>
        </p:nvGrpSpPr>
        <p:grpSpPr>
          <a:xfrm rot="5400000">
            <a:off x="5294220" y="3349998"/>
            <a:ext cx="5934456" cy="148862"/>
            <a:chOff x="284163" y="1577847"/>
            <a:chExt cx="8576373" cy="137411"/>
          </a:xfrm>
        </p:grpSpPr>
        <p:sp>
          <p:nvSpPr>
            <p:cNvPr id="9" name="Rectangle 8"/>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sp>
          <p:nvSpPr>
            <p:cNvPr id="10" name="Rectangle 9"/>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sp>
          <p:nvSpPr>
            <p:cNvPr id="11" name="Rectangle 10"/>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sz="1800">
                <a:solidFill>
                  <a:prstClr val="white"/>
                </a:solidFill>
                <a:latin typeface="Calibri"/>
              </a:endParaRPr>
            </a:p>
          </p:txBody>
        </p:sp>
      </p:grpSp>
    </p:spTree>
    <p:extLst>
      <p:ext uri="{BB962C8B-B14F-4D97-AF65-F5344CB8AC3E}">
        <p14:creationId xmlns:p14="http://schemas.microsoft.com/office/powerpoint/2010/main" val="263087341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Relationship Id="rId14" Type="http://schemas.openxmlformats.org/officeDocument/2006/relationships/slideLayout" Target="../slideLayouts/slideLayout25.xml"/><Relationship Id="rId15" Type="http://schemas.openxmlformats.org/officeDocument/2006/relationships/slideLayout" Target="../slideLayouts/slideLayout26.xml"/><Relationship Id="rId16" Type="http://schemas.openxmlformats.org/officeDocument/2006/relationships/slideLayout" Target="../slideLayouts/slideLayout27.xml"/><Relationship Id="rId17"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95300" y="274639"/>
            <a:ext cx="8915400" cy="1143000"/>
          </a:xfrm>
          <a:prstGeom prst="rect">
            <a:avLst/>
          </a:prstGeom>
        </p:spPr>
        <p:txBody>
          <a:bodyPr vert="horz" lIns="103163" tIns="51581" rIns="103163" bIns="51581"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95300" y="1600201"/>
            <a:ext cx="8915400" cy="4525963"/>
          </a:xfrm>
          <a:prstGeom prst="rect">
            <a:avLst/>
          </a:prstGeom>
        </p:spPr>
        <p:txBody>
          <a:bodyPr vert="horz" lIns="103163" tIns="51581" rIns="103163" bIns="51581"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95300" y="6356353"/>
            <a:ext cx="2311400" cy="365125"/>
          </a:xfrm>
          <a:prstGeom prst="rect">
            <a:avLst/>
          </a:prstGeom>
        </p:spPr>
        <p:txBody>
          <a:bodyPr vert="horz" lIns="103163" tIns="51581" rIns="103163" bIns="51581" rtlCol="0" anchor="ctr"/>
          <a:lstStyle>
            <a:lvl1pPr algn="l">
              <a:defRPr sz="1400">
                <a:solidFill>
                  <a:schemeClr val="tx1">
                    <a:tint val="75000"/>
                  </a:schemeClr>
                </a:solidFill>
              </a:defRPr>
            </a:lvl1pPr>
          </a:lstStyle>
          <a:p>
            <a:fld id="{4AF48014-0A79-0849-AC38-9CDF5EED6EA3}" type="datetimeFigureOut">
              <a:rPr lang="fr-FR" smtClean="0"/>
              <a:t>21/10/15</a:t>
            </a:fld>
            <a:endParaRPr lang="fr-FR"/>
          </a:p>
        </p:txBody>
      </p:sp>
      <p:sp>
        <p:nvSpPr>
          <p:cNvPr id="5" name="Espace réservé du pied de page 4"/>
          <p:cNvSpPr>
            <a:spLocks noGrp="1"/>
          </p:cNvSpPr>
          <p:nvPr>
            <p:ph type="ftr" sz="quarter" idx="3"/>
          </p:nvPr>
        </p:nvSpPr>
        <p:spPr>
          <a:xfrm>
            <a:off x="3384550" y="6356353"/>
            <a:ext cx="3136900" cy="365125"/>
          </a:xfrm>
          <a:prstGeom prst="rect">
            <a:avLst/>
          </a:prstGeom>
        </p:spPr>
        <p:txBody>
          <a:bodyPr vert="horz" lIns="103163" tIns="51581" rIns="103163" bIns="51581" rtlCol="0" anchor="ctr"/>
          <a:lstStyle>
            <a:lvl1pPr algn="ctr">
              <a:defRPr sz="14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7099300" y="6356353"/>
            <a:ext cx="2311400" cy="365125"/>
          </a:xfrm>
          <a:prstGeom prst="rect">
            <a:avLst/>
          </a:prstGeom>
        </p:spPr>
        <p:txBody>
          <a:bodyPr vert="horz" lIns="103163" tIns="51581" rIns="103163" bIns="51581" rtlCol="0" anchor="ctr"/>
          <a:lstStyle>
            <a:lvl1pPr algn="r">
              <a:defRPr sz="1400">
                <a:solidFill>
                  <a:schemeClr val="tx1">
                    <a:tint val="75000"/>
                  </a:schemeClr>
                </a:solidFill>
              </a:defRPr>
            </a:lvl1pPr>
          </a:lstStyle>
          <a:p>
            <a:fld id="{DF784F53-D5E3-E642-A01A-E1EF9AD07C7E}" type="slidenum">
              <a:rPr lang="fr-FR" smtClean="0"/>
              <a:t>‹#›</a:t>
            </a:fld>
            <a:endParaRPr lang="fr-FR"/>
          </a:p>
        </p:txBody>
      </p:sp>
    </p:spTree>
    <p:extLst>
      <p:ext uri="{BB962C8B-B14F-4D97-AF65-F5344CB8AC3E}">
        <p14:creationId xmlns:p14="http://schemas.microsoft.com/office/powerpoint/2010/main" val="38435130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515813" rtl="0" eaLnBrk="1" latinLnBrk="0" hangingPunct="1">
        <a:spcBef>
          <a:spcPct val="0"/>
        </a:spcBef>
        <a:buNone/>
        <a:defRPr sz="5000" kern="1200">
          <a:solidFill>
            <a:schemeClr val="tx1"/>
          </a:solidFill>
          <a:latin typeface="+mj-lt"/>
          <a:ea typeface="+mj-ea"/>
          <a:cs typeface="+mj-cs"/>
        </a:defRPr>
      </a:lvl1pPr>
    </p:titleStyle>
    <p:bodyStyle>
      <a:lvl1pPr marL="386860" indent="-386860" algn="l" defTabSz="515813" rtl="0" eaLnBrk="1" latinLnBrk="0" hangingPunct="1">
        <a:spcBef>
          <a:spcPct val="20000"/>
        </a:spcBef>
        <a:buFont typeface="Arial"/>
        <a:buChar char="•"/>
        <a:defRPr sz="3600" kern="1200">
          <a:solidFill>
            <a:schemeClr val="tx1"/>
          </a:solidFill>
          <a:latin typeface="+mn-lt"/>
          <a:ea typeface="+mn-ea"/>
          <a:cs typeface="+mn-cs"/>
        </a:defRPr>
      </a:lvl1pPr>
      <a:lvl2pPr marL="838196" indent="-322383" algn="l" defTabSz="515813" rtl="0" eaLnBrk="1" latinLnBrk="0" hangingPunct="1">
        <a:spcBef>
          <a:spcPct val="20000"/>
        </a:spcBef>
        <a:buFont typeface="Arial"/>
        <a:buChar char="–"/>
        <a:defRPr sz="3200" kern="1200">
          <a:solidFill>
            <a:schemeClr val="tx1"/>
          </a:solidFill>
          <a:latin typeface="+mn-lt"/>
          <a:ea typeface="+mn-ea"/>
          <a:cs typeface="+mn-cs"/>
        </a:defRPr>
      </a:lvl2pPr>
      <a:lvl3pPr marL="1289533" indent="-257907" algn="l" defTabSz="515813" rtl="0" eaLnBrk="1" latinLnBrk="0" hangingPunct="1">
        <a:spcBef>
          <a:spcPct val="20000"/>
        </a:spcBef>
        <a:buFont typeface="Arial"/>
        <a:buChar char="•"/>
        <a:defRPr sz="2700" kern="1200">
          <a:solidFill>
            <a:schemeClr val="tx1"/>
          </a:solidFill>
          <a:latin typeface="+mn-lt"/>
          <a:ea typeface="+mn-ea"/>
          <a:cs typeface="+mn-cs"/>
        </a:defRPr>
      </a:lvl3pPr>
      <a:lvl4pPr marL="1805346" indent="-257907" algn="l" defTabSz="515813" rtl="0" eaLnBrk="1" latinLnBrk="0" hangingPunct="1">
        <a:spcBef>
          <a:spcPct val="20000"/>
        </a:spcBef>
        <a:buFont typeface="Arial"/>
        <a:buChar char="–"/>
        <a:defRPr sz="2300" kern="1200">
          <a:solidFill>
            <a:schemeClr val="tx1"/>
          </a:solidFill>
          <a:latin typeface="+mn-lt"/>
          <a:ea typeface="+mn-ea"/>
          <a:cs typeface="+mn-cs"/>
        </a:defRPr>
      </a:lvl4pPr>
      <a:lvl5pPr marL="2321159" indent="-257907" algn="l" defTabSz="515813" rtl="0" eaLnBrk="1" latinLnBrk="0" hangingPunct="1">
        <a:spcBef>
          <a:spcPct val="20000"/>
        </a:spcBef>
        <a:buFont typeface="Arial"/>
        <a:buChar char="»"/>
        <a:defRPr sz="2300" kern="1200">
          <a:solidFill>
            <a:schemeClr val="tx1"/>
          </a:solidFill>
          <a:latin typeface="+mn-lt"/>
          <a:ea typeface="+mn-ea"/>
          <a:cs typeface="+mn-cs"/>
        </a:defRPr>
      </a:lvl5pPr>
      <a:lvl6pPr marL="2836972" indent="-257907" algn="l" defTabSz="515813" rtl="0" eaLnBrk="1" latinLnBrk="0" hangingPunct="1">
        <a:spcBef>
          <a:spcPct val="20000"/>
        </a:spcBef>
        <a:buFont typeface="Arial"/>
        <a:buChar char="•"/>
        <a:defRPr sz="2300" kern="1200">
          <a:solidFill>
            <a:schemeClr val="tx1"/>
          </a:solidFill>
          <a:latin typeface="+mn-lt"/>
          <a:ea typeface="+mn-ea"/>
          <a:cs typeface="+mn-cs"/>
        </a:defRPr>
      </a:lvl6pPr>
      <a:lvl7pPr marL="3352785" indent="-257907" algn="l" defTabSz="515813" rtl="0" eaLnBrk="1" latinLnBrk="0" hangingPunct="1">
        <a:spcBef>
          <a:spcPct val="20000"/>
        </a:spcBef>
        <a:buFont typeface="Arial"/>
        <a:buChar char="•"/>
        <a:defRPr sz="2300" kern="1200">
          <a:solidFill>
            <a:schemeClr val="tx1"/>
          </a:solidFill>
          <a:latin typeface="+mn-lt"/>
          <a:ea typeface="+mn-ea"/>
          <a:cs typeface="+mn-cs"/>
        </a:defRPr>
      </a:lvl7pPr>
      <a:lvl8pPr marL="3868598" indent="-257907" algn="l" defTabSz="515813" rtl="0" eaLnBrk="1" latinLnBrk="0" hangingPunct="1">
        <a:spcBef>
          <a:spcPct val="20000"/>
        </a:spcBef>
        <a:buFont typeface="Arial"/>
        <a:buChar char="•"/>
        <a:defRPr sz="2300" kern="1200">
          <a:solidFill>
            <a:schemeClr val="tx1"/>
          </a:solidFill>
          <a:latin typeface="+mn-lt"/>
          <a:ea typeface="+mn-ea"/>
          <a:cs typeface="+mn-cs"/>
        </a:defRPr>
      </a:lvl8pPr>
      <a:lvl9pPr marL="4384411" indent="-257907" algn="l" defTabSz="515813" rtl="0" eaLnBrk="1" latinLnBrk="0" hangingPunct="1">
        <a:spcBef>
          <a:spcPct val="20000"/>
        </a:spcBef>
        <a:buFont typeface="Arial"/>
        <a:buChar char="•"/>
        <a:defRPr sz="2300" kern="1200">
          <a:solidFill>
            <a:schemeClr val="tx1"/>
          </a:solidFill>
          <a:latin typeface="+mn-lt"/>
          <a:ea typeface="+mn-ea"/>
          <a:cs typeface="+mn-cs"/>
        </a:defRPr>
      </a:lvl9pPr>
    </p:bodyStyle>
    <p:otherStyle>
      <a:defPPr>
        <a:defRPr lang="fr-FR"/>
      </a:defPPr>
      <a:lvl1pPr marL="0" algn="l" defTabSz="515813" rtl="0" eaLnBrk="1" latinLnBrk="0" hangingPunct="1">
        <a:defRPr sz="2000" kern="1200">
          <a:solidFill>
            <a:schemeClr val="tx1"/>
          </a:solidFill>
          <a:latin typeface="+mn-lt"/>
          <a:ea typeface="+mn-ea"/>
          <a:cs typeface="+mn-cs"/>
        </a:defRPr>
      </a:lvl1pPr>
      <a:lvl2pPr marL="515813" algn="l" defTabSz="515813" rtl="0" eaLnBrk="1" latinLnBrk="0" hangingPunct="1">
        <a:defRPr sz="2000" kern="1200">
          <a:solidFill>
            <a:schemeClr val="tx1"/>
          </a:solidFill>
          <a:latin typeface="+mn-lt"/>
          <a:ea typeface="+mn-ea"/>
          <a:cs typeface="+mn-cs"/>
        </a:defRPr>
      </a:lvl2pPr>
      <a:lvl3pPr marL="1031626" algn="l" defTabSz="515813" rtl="0" eaLnBrk="1" latinLnBrk="0" hangingPunct="1">
        <a:defRPr sz="2000" kern="1200">
          <a:solidFill>
            <a:schemeClr val="tx1"/>
          </a:solidFill>
          <a:latin typeface="+mn-lt"/>
          <a:ea typeface="+mn-ea"/>
          <a:cs typeface="+mn-cs"/>
        </a:defRPr>
      </a:lvl3pPr>
      <a:lvl4pPr marL="1547439" algn="l" defTabSz="515813" rtl="0" eaLnBrk="1" latinLnBrk="0" hangingPunct="1">
        <a:defRPr sz="2000" kern="1200">
          <a:solidFill>
            <a:schemeClr val="tx1"/>
          </a:solidFill>
          <a:latin typeface="+mn-lt"/>
          <a:ea typeface="+mn-ea"/>
          <a:cs typeface="+mn-cs"/>
        </a:defRPr>
      </a:lvl4pPr>
      <a:lvl5pPr marL="2063252" algn="l" defTabSz="515813" rtl="0" eaLnBrk="1" latinLnBrk="0" hangingPunct="1">
        <a:defRPr sz="2000" kern="1200">
          <a:solidFill>
            <a:schemeClr val="tx1"/>
          </a:solidFill>
          <a:latin typeface="+mn-lt"/>
          <a:ea typeface="+mn-ea"/>
          <a:cs typeface="+mn-cs"/>
        </a:defRPr>
      </a:lvl5pPr>
      <a:lvl6pPr marL="2579065" algn="l" defTabSz="515813" rtl="0" eaLnBrk="1" latinLnBrk="0" hangingPunct="1">
        <a:defRPr sz="2000" kern="1200">
          <a:solidFill>
            <a:schemeClr val="tx1"/>
          </a:solidFill>
          <a:latin typeface="+mn-lt"/>
          <a:ea typeface="+mn-ea"/>
          <a:cs typeface="+mn-cs"/>
        </a:defRPr>
      </a:lvl6pPr>
      <a:lvl7pPr marL="3094878" algn="l" defTabSz="515813" rtl="0" eaLnBrk="1" latinLnBrk="0" hangingPunct="1">
        <a:defRPr sz="2000" kern="1200">
          <a:solidFill>
            <a:schemeClr val="tx1"/>
          </a:solidFill>
          <a:latin typeface="+mn-lt"/>
          <a:ea typeface="+mn-ea"/>
          <a:cs typeface="+mn-cs"/>
        </a:defRPr>
      </a:lvl7pPr>
      <a:lvl8pPr marL="3610691" algn="l" defTabSz="515813" rtl="0" eaLnBrk="1" latinLnBrk="0" hangingPunct="1">
        <a:defRPr sz="2000" kern="1200">
          <a:solidFill>
            <a:schemeClr val="tx1"/>
          </a:solidFill>
          <a:latin typeface="+mn-lt"/>
          <a:ea typeface="+mn-ea"/>
          <a:cs typeface="+mn-cs"/>
        </a:defRPr>
      </a:lvl8pPr>
      <a:lvl9pPr marL="4126504" algn="l" defTabSz="515813" rtl="0" eaLnBrk="1" latinLnBrk="0" hangingPunct="1">
        <a:defRPr sz="2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929962" y="2133601"/>
            <a:ext cx="7666476" cy="39925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2"/>
          </p:nvPr>
        </p:nvSpPr>
        <p:spPr>
          <a:xfrm>
            <a:off x="7361181" y="6437033"/>
            <a:ext cx="2311400" cy="365125"/>
          </a:xfrm>
          <a:prstGeom prst="rect">
            <a:avLst/>
          </a:prstGeom>
        </p:spPr>
        <p:txBody>
          <a:bodyPr vert="horz" lIns="91440" tIns="45720" rIns="91440" bIns="45720" rtlCol="0" anchor="ctr"/>
          <a:lstStyle>
            <a:lvl1pPr algn="r">
              <a:defRPr sz="1100" b="1">
                <a:solidFill>
                  <a:schemeClr val="bg1">
                    <a:lumMod val="65000"/>
                  </a:schemeClr>
                </a:solidFill>
              </a:defRPr>
            </a:lvl1pPr>
          </a:lstStyle>
          <a:p>
            <a:pPr defTabSz="914400"/>
            <a:fld id="{4251665B-C24A-4702-B522-6A4334602E03}" type="datetimeFigureOut">
              <a:rPr lang="en-US" smtClean="0">
                <a:solidFill>
                  <a:prstClr val="white">
                    <a:lumMod val="65000"/>
                  </a:prstClr>
                </a:solidFill>
                <a:latin typeface="Calibri"/>
              </a:rPr>
              <a:pPr defTabSz="914400"/>
              <a:t>21/10/15</a:t>
            </a:fld>
            <a:endParaRPr lang="en-US">
              <a:solidFill>
                <a:prstClr val="white">
                  <a:lumMod val="65000"/>
                </a:prstClr>
              </a:solidFill>
              <a:latin typeface="Calibri"/>
            </a:endParaRPr>
          </a:p>
        </p:txBody>
      </p:sp>
      <p:sp>
        <p:nvSpPr>
          <p:cNvPr id="5" name="Footer Placeholder 4"/>
          <p:cNvSpPr>
            <a:spLocks noGrp="1"/>
          </p:cNvSpPr>
          <p:nvPr>
            <p:ph type="ftr" sz="quarter" idx="3"/>
          </p:nvPr>
        </p:nvSpPr>
        <p:spPr>
          <a:xfrm>
            <a:off x="216339" y="6437033"/>
            <a:ext cx="6635311" cy="365125"/>
          </a:xfrm>
          <a:prstGeom prst="rect">
            <a:avLst/>
          </a:prstGeom>
        </p:spPr>
        <p:txBody>
          <a:bodyPr vert="horz" lIns="91440" tIns="45720" rIns="91440" bIns="45720" rtlCol="0" anchor="ctr"/>
          <a:lstStyle>
            <a:lvl1pPr algn="l">
              <a:defRPr sz="1100" b="1">
                <a:solidFill>
                  <a:schemeClr val="bg1">
                    <a:lumMod val="65000"/>
                  </a:schemeClr>
                </a:solidFill>
              </a:defRPr>
            </a:lvl1pPr>
          </a:lstStyle>
          <a:p>
            <a:pPr defTabSz="914400"/>
            <a:endParaRPr lang="en-US">
              <a:solidFill>
                <a:prstClr val="white">
                  <a:lumMod val="65000"/>
                </a:prstClr>
              </a:solidFill>
              <a:latin typeface="Calibri"/>
            </a:endParaRPr>
          </a:p>
        </p:txBody>
      </p:sp>
      <p:sp>
        <p:nvSpPr>
          <p:cNvPr id="6" name="Slide Number Placeholder 5"/>
          <p:cNvSpPr>
            <a:spLocks noGrp="1"/>
          </p:cNvSpPr>
          <p:nvPr>
            <p:ph type="sldNum" sz="quarter" idx="4"/>
          </p:nvPr>
        </p:nvSpPr>
        <p:spPr>
          <a:xfrm>
            <a:off x="8998664" y="167347"/>
            <a:ext cx="683173" cy="359760"/>
          </a:xfrm>
          <a:prstGeom prst="rect">
            <a:avLst/>
          </a:prstGeom>
        </p:spPr>
        <p:txBody>
          <a:bodyPr vert="horz" lIns="91440" tIns="45720" rIns="91440" bIns="45720" rtlCol="0" anchor="ctr"/>
          <a:lstStyle>
            <a:lvl1pPr algn="r">
              <a:defRPr sz="1400" b="1">
                <a:solidFill>
                  <a:schemeClr val="tx1">
                    <a:lumMod val="85000"/>
                    <a:lumOff val="15000"/>
                  </a:schemeClr>
                </a:solidFill>
              </a:defRPr>
            </a:lvl1pPr>
          </a:lstStyle>
          <a:p>
            <a:pPr defTabSz="914400"/>
            <a:fld id="{5FD889E0-CAB2-4699-909D-B9A88D47ACBE}" type="slidenum">
              <a:rPr lang="en-US" smtClean="0">
                <a:solidFill>
                  <a:prstClr val="black">
                    <a:lumMod val="85000"/>
                    <a:lumOff val="15000"/>
                  </a:prstClr>
                </a:solidFill>
                <a:latin typeface="Calibri"/>
              </a:rPr>
              <a:pPr defTabSz="914400"/>
              <a:t>‹#›</a:t>
            </a:fld>
            <a:endParaRPr lang="en-US">
              <a:solidFill>
                <a:prstClr val="black">
                  <a:lumMod val="85000"/>
                  <a:lumOff val="15000"/>
                </a:prstClr>
              </a:solidFill>
              <a:latin typeface="Calibri"/>
            </a:endParaRPr>
          </a:p>
        </p:txBody>
      </p:sp>
      <p:sp>
        <p:nvSpPr>
          <p:cNvPr id="2" name="Title Placeholder 1"/>
          <p:cNvSpPr>
            <a:spLocks noGrp="1"/>
          </p:cNvSpPr>
          <p:nvPr>
            <p:ph type="title"/>
          </p:nvPr>
        </p:nvSpPr>
        <p:spPr>
          <a:xfrm>
            <a:off x="307844" y="630382"/>
            <a:ext cx="9288594" cy="967840"/>
          </a:xfrm>
          <a:prstGeom prst="rect">
            <a:avLst/>
          </a:prstGeom>
          <a:solidFill>
            <a:schemeClr val="tx1">
              <a:lumMod val="85000"/>
              <a:lumOff val="15000"/>
              <a:alpha val="70000"/>
            </a:schemeClr>
          </a:solidFill>
        </p:spPr>
        <p:txBody>
          <a:bodyPr vert="horz" lIns="91440" tIns="45720" rIns="91440" bIns="45720" rtlCol="0" anchor="ctr">
            <a:normAutofit/>
          </a:bodyPr>
          <a:lstStyle/>
          <a:p>
            <a:r>
              <a:rPr lang="en-US" smtClean="0"/>
              <a:t>Click to edit Master title style</a:t>
            </a:r>
            <a:endParaRPr/>
          </a:p>
        </p:txBody>
      </p:sp>
    </p:spTree>
    <p:extLst>
      <p:ext uri="{BB962C8B-B14F-4D97-AF65-F5344CB8AC3E}">
        <p14:creationId xmlns:p14="http://schemas.microsoft.com/office/powerpoint/2010/main" val="1905771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r" defTabSz="914400" rtl="0" eaLnBrk="1" latinLnBrk="0" hangingPunct="1">
        <a:spcBef>
          <a:spcPct val="0"/>
        </a:spcBef>
        <a:buNone/>
        <a:defRPr sz="4200" kern="1200">
          <a:solidFill>
            <a:schemeClr val="bg1"/>
          </a:solidFill>
          <a:latin typeface="+mj-lt"/>
          <a:ea typeface="+mj-ea"/>
          <a:cs typeface="+mj-cs"/>
        </a:defRPr>
      </a:lvl1pPr>
    </p:titleStyle>
    <p:bodyStyle>
      <a:lvl1pPr marL="454025" indent="-454025" algn="l" defTabSz="914400" rtl="0" eaLnBrk="1" latinLnBrk="0" hangingPunct="1">
        <a:spcBef>
          <a:spcPts val="2000"/>
        </a:spcBef>
        <a:buClr>
          <a:schemeClr val="bg1">
            <a:lumMod val="65000"/>
          </a:schemeClr>
        </a:buClr>
        <a:buSzPct val="90000"/>
        <a:buFont typeface="Wingdings" pitchFamily="2" charset="2"/>
        <a:buChar char=""/>
        <a:defRPr sz="2400" kern="1200">
          <a:solidFill>
            <a:schemeClr val="tx1">
              <a:lumMod val="85000"/>
              <a:lumOff val="15000"/>
            </a:schemeClr>
          </a:solidFill>
          <a:latin typeface="+mn-lt"/>
          <a:ea typeface="+mn-ea"/>
          <a:cs typeface="+mn-cs"/>
        </a:defRPr>
      </a:lvl1pPr>
      <a:lvl2pPr marL="914400" indent="-457200" algn="l" defTabSz="914400" rtl="0" eaLnBrk="1" latinLnBrk="0" hangingPunct="1">
        <a:spcBef>
          <a:spcPts val="600"/>
        </a:spcBef>
        <a:buClr>
          <a:schemeClr val="tx1">
            <a:lumMod val="75000"/>
            <a:lumOff val="25000"/>
          </a:schemeClr>
        </a:buClr>
        <a:buSzPct val="90000"/>
        <a:buFont typeface="Wingdings" pitchFamily="2" charset="2"/>
        <a:buChar char=""/>
        <a:defRPr sz="2200" kern="1200">
          <a:solidFill>
            <a:schemeClr val="tx1">
              <a:lumMod val="85000"/>
              <a:lumOff val="15000"/>
            </a:schemeClr>
          </a:solidFill>
          <a:latin typeface="+mn-lt"/>
          <a:ea typeface="+mn-ea"/>
          <a:cs typeface="+mn-cs"/>
        </a:defRPr>
      </a:lvl2pPr>
      <a:lvl3pPr marL="1260475" indent="-346075" algn="l" defTabSz="914400" rtl="0" eaLnBrk="1" latinLnBrk="0" hangingPunct="1">
        <a:spcBef>
          <a:spcPts val="600"/>
        </a:spcBef>
        <a:buClr>
          <a:schemeClr val="bg1">
            <a:lumMod val="65000"/>
          </a:schemeClr>
        </a:buClr>
        <a:buSzPct val="90000"/>
        <a:buFont typeface="Wingdings" pitchFamily="2" charset="2"/>
        <a:buChar char=""/>
        <a:defRPr sz="2000" kern="1200">
          <a:solidFill>
            <a:schemeClr val="tx1">
              <a:lumMod val="85000"/>
              <a:lumOff val="15000"/>
            </a:schemeClr>
          </a:solidFill>
          <a:latin typeface="+mn-lt"/>
          <a:ea typeface="+mn-ea"/>
          <a:cs typeface="+mn-cs"/>
        </a:defRPr>
      </a:lvl3pPr>
      <a:lvl4pPr marL="1600200" indent="-339725" algn="l" defTabSz="914400" rtl="0" eaLnBrk="1" latinLnBrk="0" hangingPunct="1">
        <a:spcBef>
          <a:spcPts val="600"/>
        </a:spcBef>
        <a:buClr>
          <a:schemeClr val="tx1">
            <a:lumMod val="75000"/>
            <a:lumOff val="25000"/>
          </a:schemeClr>
        </a:buClr>
        <a:buSzPct val="90000"/>
        <a:buFont typeface="Wingdings" pitchFamily="2" charset="2"/>
        <a:buChar char=""/>
        <a:defRPr sz="1800" kern="1200">
          <a:solidFill>
            <a:schemeClr val="tx1">
              <a:lumMod val="85000"/>
              <a:lumOff val="15000"/>
            </a:schemeClr>
          </a:solidFill>
          <a:latin typeface="+mn-lt"/>
          <a:ea typeface="+mn-ea"/>
          <a:cs typeface="+mn-cs"/>
        </a:defRPr>
      </a:lvl4pPr>
      <a:lvl5pPr marL="1939925" indent="-331788" algn="l" defTabSz="914400" rtl="0" eaLnBrk="1" latinLnBrk="0" hangingPunct="1">
        <a:spcBef>
          <a:spcPts val="600"/>
        </a:spcBef>
        <a:buClr>
          <a:schemeClr val="bg1">
            <a:lumMod val="65000"/>
          </a:schemeClr>
        </a:buClr>
        <a:buSzPct val="90000"/>
        <a:buFont typeface="Wingdings" pitchFamily="2" charset="2"/>
        <a:buChar char=""/>
        <a:defRPr sz="1800" kern="1200">
          <a:solidFill>
            <a:schemeClr val="tx1">
              <a:lumMod val="85000"/>
              <a:lumOff val="15000"/>
            </a:schemeClr>
          </a:solidFill>
          <a:latin typeface="+mn-lt"/>
          <a:ea typeface="+mn-ea"/>
          <a:cs typeface="+mn-cs"/>
        </a:defRPr>
      </a:lvl5pPr>
      <a:lvl6pPr marL="2290763" indent="-344488" algn="l" defTabSz="914400" rtl="0" eaLnBrk="1" latinLnBrk="0" hangingPunct="1">
        <a:spcBef>
          <a:spcPts val="600"/>
        </a:spcBef>
        <a:buClr>
          <a:schemeClr val="tx1">
            <a:lumMod val="75000"/>
            <a:lumOff val="2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6pPr>
      <a:lvl7pPr marL="2625725" indent="-344488" algn="l" defTabSz="914400" rtl="0" eaLnBrk="1" latinLnBrk="0" hangingPunct="1">
        <a:spcBef>
          <a:spcPts val="600"/>
        </a:spcBef>
        <a:buClr>
          <a:schemeClr val="bg1">
            <a:lumMod val="6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7pPr>
      <a:lvl8pPr marL="2970213" indent="-344488" algn="l" defTabSz="914400" rtl="0" eaLnBrk="1" latinLnBrk="0" hangingPunct="1">
        <a:spcBef>
          <a:spcPts val="600"/>
        </a:spcBef>
        <a:buClr>
          <a:schemeClr val="tx1">
            <a:lumMod val="75000"/>
            <a:lumOff val="2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8pPr>
      <a:lvl9pPr marL="3313113" indent="-344488" algn="l" defTabSz="914400" rtl="0" eaLnBrk="1" latinLnBrk="0" hangingPunct="1">
        <a:spcBef>
          <a:spcPts val="600"/>
        </a:spcBef>
        <a:buClr>
          <a:schemeClr val="bg1">
            <a:lumMod val="65000"/>
          </a:schemeClr>
        </a:buClr>
        <a:buSzPct val="90000"/>
        <a:buFont typeface="Wingdings" pitchFamily="2" charset="2"/>
        <a:buChar char=""/>
        <a:defRPr lang="en-US" sz="1800" kern="1200" dirty="0">
          <a:solidFill>
            <a:schemeClr val="tx1">
              <a:lumMod val="85000"/>
              <a:lumOff val="1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jpg"/><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1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4" Type="http://schemas.openxmlformats.org/officeDocument/2006/relationships/image" Target="../media/image15.jpg"/><Relationship Id="rId5" Type="http://schemas.openxmlformats.org/officeDocument/2006/relationships/image" Target="../media/image16.jpg"/><Relationship Id="rId6" Type="http://schemas.openxmlformats.org/officeDocument/2006/relationships/image" Target="../media/image17.jpg"/><Relationship Id="rId7" Type="http://schemas.openxmlformats.org/officeDocument/2006/relationships/image" Target="../media/image18.jpg"/><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9.jpg"/><Relationship Id="rId4" Type="http://schemas.openxmlformats.org/officeDocument/2006/relationships/image" Target="../media/image20.jpg"/><Relationship Id="rId5" Type="http://schemas.openxmlformats.org/officeDocument/2006/relationships/image" Target="../media/image21.jpg"/><Relationship Id="rId6" Type="http://schemas.openxmlformats.org/officeDocument/2006/relationships/image" Target="../media/image22.png"/><Relationship Id="rId7" Type="http://schemas.openxmlformats.org/officeDocument/2006/relationships/image" Target="../media/image23.JPG"/><Relationship Id="rId8" Type="http://schemas.openxmlformats.org/officeDocument/2006/relationships/image" Target="../media/image24.jpeg"/><Relationship Id="rId1" Type="http://schemas.openxmlformats.org/officeDocument/2006/relationships/slideLayout" Target="../slideLayouts/slideLayout1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1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emf"/><Relationship Id="rId6" Type="http://schemas.openxmlformats.org/officeDocument/2006/relationships/image" Target="../media/image28.jpeg"/><Relationship Id="rId7" Type="http://schemas.openxmlformats.org/officeDocument/2006/relationships/image" Target="../media/image29.jpeg"/><Relationship Id="rId8" Type="http://schemas.openxmlformats.org/officeDocument/2006/relationships/image" Target="../media/image30.jpeg"/><Relationship Id="rId1" Type="http://schemas.openxmlformats.org/officeDocument/2006/relationships/slideLayout" Target="../slideLayouts/slideLayout1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jpeg"/><Relationship Id="rId5" Type="http://schemas.openxmlformats.org/officeDocument/2006/relationships/image" Target="../media/image33.jpeg"/><Relationship Id="rId6" Type="http://schemas.openxmlformats.org/officeDocument/2006/relationships/image" Target="../media/image34.jpeg"/><Relationship Id="rId7" Type="http://schemas.openxmlformats.org/officeDocument/2006/relationships/image" Target="../media/image35.jpeg"/><Relationship Id="rId8" Type="http://schemas.openxmlformats.org/officeDocument/2006/relationships/image" Target="../media/image36.jpeg"/><Relationship Id="rId9" Type="http://schemas.microsoft.com/office/2007/relationships/hdphoto" Target="../media/hdphoto1.wdp"/><Relationship Id="rId1" Type="http://schemas.openxmlformats.org/officeDocument/2006/relationships/slideLayout" Target="../slideLayouts/slideLayout1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37.jpg"/></Relationships>
</file>

<file path=ppt/slides/_rels/slide13.xml.rels><?xml version="1.0" encoding="UTF-8" standalone="yes"?>
<Relationships xmlns="http://schemas.openxmlformats.org/package/2006/relationships"><Relationship Id="rId3" Type="http://schemas.openxmlformats.org/officeDocument/2006/relationships/image" Target="../media/image38.jpg"/><Relationship Id="rId4" Type="http://schemas.openxmlformats.org/officeDocument/2006/relationships/image" Target="../media/image39.jpg"/><Relationship Id="rId5" Type="http://schemas.openxmlformats.org/officeDocument/2006/relationships/image" Target="../media/image40.jpg"/><Relationship Id="rId1" Type="http://schemas.openxmlformats.org/officeDocument/2006/relationships/slideLayout" Target="../slideLayouts/slideLayout1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41.jpg"/></Relationships>
</file>

<file path=ppt/slides/_rels/slide15.xml.rels><?xml version="1.0" encoding="UTF-8" standalone="yes"?>
<Relationships xmlns="http://schemas.openxmlformats.org/package/2006/relationships"><Relationship Id="rId3" Type="http://schemas.openxmlformats.org/officeDocument/2006/relationships/image" Target="../media/image42.jpg"/><Relationship Id="rId4" Type="http://schemas.openxmlformats.org/officeDocument/2006/relationships/image" Target="../media/image43.jpg"/><Relationship Id="rId5" Type="http://schemas.openxmlformats.org/officeDocument/2006/relationships/image" Target="../media/image44.jpg"/><Relationship Id="rId1" Type="http://schemas.openxmlformats.org/officeDocument/2006/relationships/slideLayout" Target="../slideLayouts/slideLayout1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 Id="rId3" Type="http://schemas.openxmlformats.org/officeDocument/2006/relationships/image" Target="../media/image45.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46.jpeg"/><Relationship Id="rId4" Type="http://schemas.openxmlformats.org/officeDocument/2006/relationships/image" Target="../media/image47.png"/><Relationship Id="rId1" Type="http://schemas.openxmlformats.org/officeDocument/2006/relationships/slideLayout" Target="../slideLayouts/slideLayout13.xml"/><Relationship Id="rId2" Type="http://schemas.openxmlformats.org/officeDocument/2006/relationships/notesSlide" Target="../notesSlides/notesSlide18.xml"/></Relationships>
</file>

<file path=ppt/slides/_rels/slide22.xml.rels><?xml version="1.0" encoding="UTF-8" standalone="yes"?>
<Relationships xmlns="http://schemas.openxmlformats.org/package/2006/relationships"><Relationship Id="rId3" Type="http://schemas.openxmlformats.org/officeDocument/2006/relationships/image" Target="../media/image46.jpeg"/><Relationship Id="rId4" Type="http://schemas.openxmlformats.org/officeDocument/2006/relationships/image" Target="../media/image47.png"/><Relationship Id="rId1" Type="http://schemas.openxmlformats.org/officeDocument/2006/relationships/slideLayout" Target="../slideLayouts/slideLayout13.xml"/><Relationship Id="rId2" Type="http://schemas.openxmlformats.org/officeDocument/2006/relationships/notesSlide" Target="../notesSlides/notesSlide1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8.png"/><Relationship Id="rId3" Type="http://schemas.openxmlformats.org/officeDocument/2006/relationships/image" Target="../media/image4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0.png"/><Relationship Id="rId3" Type="http://schemas.openxmlformats.org/officeDocument/2006/relationships/image" Target="../media/image5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2.jpeg"/><Relationship Id="rId3" Type="http://schemas.openxmlformats.org/officeDocument/2006/relationships/image" Target="../media/image53.jpeg"/></Relationships>
</file>

<file path=ppt/slides/_rels/slide36.xml.rels><?xml version="1.0" encoding="UTF-8" standalone="yes"?>
<Relationships xmlns="http://schemas.openxmlformats.org/package/2006/relationships"><Relationship Id="rId3" Type="http://schemas.openxmlformats.org/officeDocument/2006/relationships/image" Target="../media/image54.jpeg"/><Relationship Id="rId4" Type="http://schemas.openxmlformats.org/officeDocument/2006/relationships/image" Target="../media/image55.jpeg"/><Relationship Id="rId1" Type="http://schemas.openxmlformats.org/officeDocument/2006/relationships/slideLayout" Target="../slideLayouts/slideLayout13.xml"/><Relationship Id="rId2" Type="http://schemas.openxmlformats.org/officeDocument/2006/relationships/notesSlide" Target="../notesSlides/notesSlide2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6.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7.png"/><Relationship Id="rId3" Type="http://schemas.openxmlformats.org/officeDocument/2006/relationships/image" Target="../media/image5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kerkennah-216.jpg"/>
          <p:cNvPicPr>
            <a:picLocks noChangeAspect="1"/>
          </p:cNvPicPr>
          <p:nvPr/>
        </p:nvPicPr>
        <p:blipFill rotWithShape="1">
          <a:blip r:embed="rId3">
            <a:extLst>
              <a:ext uri="{28A0092B-C50C-407E-A947-70E740481C1C}">
                <a14:useLocalDpi xmlns:a14="http://schemas.microsoft.com/office/drawing/2010/main" val="0"/>
              </a:ext>
            </a:extLst>
          </a:blip>
          <a:srcRect r="4180" b="2839"/>
          <a:stretch/>
        </p:blipFill>
        <p:spPr>
          <a:xfrm>
            <a:off x="-86075" y="-41369"/>
            <a:ext cx="11223976" cy="7000969"/>
          </a:xfrm>
          <a:prstGeom prst="rect">
            <a:avLst/>
          </a:prstGeom>
        </p:spPr>
      </p:pic>
      <p:sp>
        <p:nvSpPr>
          <p:cNvPr id="5" name="Rectangle 4"/>
          <p:cNvSpPr/>
          <p:nvPr/>
        </p:nvSpPr>
        <p:spPr>
          <a:xfrm>
            <a:off x="111464" y="278421"/>
            <a:ext cx="9700956" cy="1089055"/>
          </a:xfrm>
          <a:prstGeom prst="rect">
            <a:avLst/>
          </a:prstGeom>
        </p:spPr>
        <p:txBody>
          <a:bodyPr wrap="square" lIns="103163" tIns="51581" rIns="103163" bIns="51581">
            <a:spAutoFit/>
          </a:bodyPr>
          <a:lstStyle/>
          <a:p>
            <a:pPr algn="ctr"/>
            <a:r>
              <a:rPr lang="fr-FR" sz="3200" b="1" dirty="0" smtClean="0">
                <a:solidFill>
                  <a:srgbClr val="21488F"/>
                </a:solidFill>
                <a:effectLst>
                  <a:outerShdw blurRad="50800" dist="38100" dir="2700000" algn="tl" rotWithShape="0">
                    <a:prstClr val="black">
                      <a:alpha val="40000"/>
                    </a:prstClr>
                  </a:outerShdw>
                </a:effectLst>
              </a:rPr>
              <a:t>CRISSIS - Approche </a:t>
            </a:r>
            <a:r>
              <a:rPr lang="fr-FR" sz="3200" b="1" dirty="0">
                <a:solidFill>
                  <a:srgbClr val="21488F"/>
                </a:solidFill>
                <a:effectLst>
                  <a:outerShdw blurRad="50800" dist="38100" dir="2700000" algn="tl" rotWithShape="0">
                    <a:prstClr val="black">
                      <a:alpha val="40000"/>
                    </a:prstClr>
                  </a:outerShdw>
                </a:effectLst>
              </a:rPr>
              <a:t>intégrée et opérationnelle du risque de submersion marine sur  une commune littorale</a:t>
            </a:r>
            <a:r>
              <a:rPr lang="en-GB" sz="3200" b="1" dirty="0">
                <a:solidFill>
                  <a:srgbClr val="21488F"/>
                </a:solidFill>
                <a:effectLst>
                  <a:outerShdw blurRad="50800" dist="38100" dir="2700000" algn="tl" rotWithShape="0">
                    <a:prstClr val="black">
                      <a:alpha val="40000"/>
                    </a:prstClr>
                  </a:outerShdw>
                </a:effectLst>
              </a:rPr>
              <a:t> </a:t>
            </a:r>
            <a:endParaRPr lang="fr-FR" sz="3200" b="1" dirty="0">
              <a:solidFill>
                <a:srgbClr val="21488F"/>
              </a:solidFill>
              <a:effectLst>
                <a:outerShdw blurRad="50800" dist="38100" dir="2700000" algn="tl" rotWithShape="0">
                  <a:prstClr val="black">
                    <a:alpha val="40000"/>
                  </a:prstClr>
                </a:outerShdw>
              </a:effectLst>
            </a:endParaRPr>
          </a:p>
        </p:txBody>
      </p:sp>
      <p:sp>
        <p:nvSpPr>
          <p:cNvPr id="6" name="Rectangle 5"/>
          <p:cNvSpPr/>
          <p:nvPr/>
        </p:nvSpPr>
        <p:spPr>
          <a:xfrm>
            <a:off x="112131" y="5971316"/>
            <a:ext cx="9423935" cy="892552"/>
          </a:xfrm>
          <a:prstGeom prst="rect">
            <a:avLst/>
          </a:prstGeom>
        </p:spPr>
        <p:txBody>
          <a:bodyPr wrap="square">
            <a:spAutoFit/>
          </a:bodyPr>
          <a:lstStyle/>
          <a:p>
            <a:r>
              <a:rPr lang="fr-FR" sz="1400" b="1" i="1" dirty="0" smtClean="0">
                <a:solidFill>
                  <a:srgbClr val="FFFFFF"/>
                </a:solidFill>
                <a:effectLst>
                  <a:outerShdw blurRad="50800" dist="38100" dir="2700000" algn="tl" rotWithShape="0">
                    <a:prstClr val="black">
                      <a:alpha val="40000"/>
                    </a:prstClr>
                  </a:outerShdw>
                </a:effectLst>
              </a:rPr>
              <a:t>Symposium international Archipel des Kerkennah, Sfax</a:t>
            </a:r>
          </a:p>
          <a:p>
            <a:r>
              <a:rPr lang="fr-FR" sz="1400" b="1" i="1" dirty="0" smtClean="0">
                <a:solidFill>
                  <a:srgbClr val="FFFFFF"/>
                </a:solidFill>
                <a:effectLst>
                  <a:outerShdw blurRad="50800" dist="38100" dir="2700000" algn="tl" rotWithShape="0">
                    <a:prstClr val="black">
                      <a:alpha val="40000"/>
                    </a:prstClr>
                  </a:outerShdw>
                </a:effectLst>
              </a:rPr>
              <a:t>20-24 octobre 2015</a:t>
            </a:r>
          </a:p>
          <a:p>
            <a:r>
              <a:rPr lang="fr-FR" sz="800" b="1" i="1" dirty="0" smtClean="0">
                <a:solidFill>
                  <a:srgbClr val="FFFFFF"/>
                </a:solidFill>
                <a:effectLst>
                  <a:outerShdw blurRad="50800" dist="38100" dir="2700000" algn="tl" rotWithShape="0">
                    <a:prstClr val="black">
                      <a:alpha val="40000"/>
                    </a:prstClr>
                  </a:outerShdw>
                </a:effectLst>
              </a:rPr>
              <a:t> </a:t>
            </a:r>
          </a:p>
          <a:p>
            <a:r>
              <a:rPr lang="fr-FR" sz="1600" b="1" dirty="0" smtClean="0">
                <a:solidFill>
                  <a:srgbClr val="FFFFFF"/>
                </a:solidFill>
                <a:effectLst>
                  <a:outerShdw blurRad="50800" dist="38100" dir="2700000" algn="tl" rotWithShape="0">
                    <a:prstClr val="black">
                      <a:alpha val="40000"/>
                    </a:prstClr>
                  </a:outerShdw>
                </a:effectLst>
              </a:rPr>
              <a:t>Vulnérabilité </a:t>
            </a:r>
            <a:r>
              <a:rPr lang="fr-FR" sz="1600" b="1" dirty="0">
                <a:solidFill>
                  <a:srgbClr val="FFFFFF"/>
                </a:solidFill>
                <a:effectLst>
                  <a:outerShdw blurRad="50800" dist="38100" dir="2700000" algn="tl" rotWithShape="0">
                    <a:prstClr val="black">
                      <a:alpha val="40000"/>
                    </a:prstClr>
                  </a:outerShdw>
                </a:effectLst>
              </a:rPr>
              <a:t>des littoraux méditerranéens face aux changements environnementaux contemporains</a:t>
            </a:r>
            <a:r>
              <a:rPr lang="en-GB" sz="1600" b="1" dirty="0" smtClean="0">
                <a:solidFill>
                  <a:srgbClr val="FFFFFF"/>
                </a:solidFill>
                <a:effectLst>
                  <a:outerShdw blurRad="50800" dist="38100" dir="2700000" algn="tl" rotWithShape="0">
                    <a:prstClr val="black">
                      <a:alpha val="40000"/>
                    </a:prstClr>
                  </a:outerShdw>
                </a:effectLst>
              </a:rPr>
              <a:t> </a:t>
            </a:r>
            <a:endParaRPr lang="fr-FR" sz="1600" b="1" dirty="0">
              <a:solidFill>
                <a:srgbClr val="FFFFFF"/>
              </a:solidFill>
              <a:effectLst>
                <a:outerShdw blurRad="50800" dist="38100" dir="2700000" algn="tl" rotWithShape="0">
                  <a:prstClr val="black">
                    <a:alpha val="40000"/>
                  </a:prstClr>
                </a:outerShdw>
              </a:effectLst>
            </a:endParaRPr>
          </a:p>
        </p:txBody>
      </p:sp>
      <p:sp>
        <p:nvSpPr>
          <p:cNvPr id="7" name="Rectangle 6"/>
          <p:cNvSpPr/>
          <p:nvPr/>
        </p:nvSpPr>
        <p:spPr>
          <a:xfrm>
            <a:off x="444472" y="1507462"/>
            <a:ext cx="8936147" cy="965944"/>
          </a:xfrm>
          <a:prstGeom prst="rect">
            <a:avLst/>
          </a:prstGeom>
        </p:spPr>
        <p:txBody>
          <a:bodyPr wrap="square" lIns="103163" tIns="51581" rIns="103163" bIns="51581">
            <a:spAutoFit/>
          </a:bodyPr>
          <a:lstStyle/>
          <a:p>
            <a:r>
              <a:rPr lang="fr-FR" sz="1400" b="1" i="1" dirty="0" smtClean="0">
                <a:solidFill>
                  <a:srgbClr val="4F81BD"/>
                </a:solidFill>
              </a:rPr>
              <a:t>Esméralda </a:t>
            </a:r>
            <a:r>
              <a:rPr lang="fr-FR" sz="1400" b="1" i="1" dirty="0" err="1" smtClean="0">
                <a:solidFill>
                  <a:srgbClr val="4F81BD"/>
                </a:solidFill>
              </a:rPr>
              <a:t>Longépée</a:t>
            </a:r>
            <a:r>
              <a:rPr lang="fr-FR" sz="1400" b="1" i="1" dirty="0" smtClean="0">
                <a:solidFill>
                  <a:srgbClr val="4F81BD"/>
                </a:solidFill>
              </a:rPr>
              <a:t> </a:t>
            </a:r>
            <a:r>
              <a:rPr lang="fr-FR" sz="1400" i="1" dirty="0" smtClean="0">
                <a:solidFill>
                  <a:srgbClr val="4F81BD"/>
                </a:solidFill>
              </a:rPr>
              <a:t>- Université de Mayotte</a:t>
            </a:r>
          </a:p>
          <a:p>
            <a:r>
              <a:rPr lang="fr-FR" sz="1400" b="1" i="1" dirty="0" smtClean="0">
                <a:solidFill>
                  <a:srgbClr val="4F81BD"/>
                </a:solidFill>
              </a:rPr>
              <a:t>Brice Anselme, Lydie </a:t>
            </a:r>
            <a:r>
              <a:rPr lang="fr-FR" sz="1400" b="1" i="1" dirty="0" err="1" smtClean="0">
                <a:solidFill>
                  <a:srgbClr val="4F81BD"/>
                </a:solidFill>
              </a:rPr>
              <a:t>Goeldner</a:t>
            </a:r>
            <a:r>
              <a:rPr lang="fr-FR" sz="1400" b="1" i="1" dirty="0" smtClean="0">
                <a:solidFill>
                  <a:srgbClr val="4F81BD"/>
                </a:solidFill>
              </a:rPr>
              <a:t>, Paul Durand </a:t>
            </a:r>
            <a:r>
              <a:rPr lang="fr-FR" sz="1400" i="1" dirty="0" smtClean="0">
                <a:solidFill>
                  <a:srgbClr val="4F81BD"/>
                </a:solidFill>
              </a:rPr>
              <a:t>- Université Paris 1 Panthéon – Sorbonne</a:t>
            </a:r>
          </a:p>
          <a:p>
            <a:r>
              <a:rPr lang="fr-FR" sz="1400" b="1" i="1" dirty="0" smtClean="0">
                <a:solidFill>
                  <a:srgbClr val="4F81BD"/>
                </a:solidFill>
              </a:rPr>
              <a:t>Stéphanie </a:t>
            </a:r>
            <a:r>
              <a:rPr lang="fr-FR" sz="1400" b="1" i="1" dirty="0" err="1" smtClean="0">
                <a:solidFill>
                  <a:srgbClr val="4F81BD"/>
                </a:solidFill>
              </a:rPr>
              <a:t>Defossez</a:t>
            </a:r>
            <a:r>
              <a:rPr lang="fr-FR" sz="1400" b="1" i="1" dirty="0" smtClean="0">
                <a:solidFill>
                  <a:srgbClr val="4F81BD"/>
                </a:solidFill>
              </a:rPr>
              <a:t>, Monique Gherardi </a:t>
            </a:r>
            <a:r>
              <a:rPr lang="fr-FR" sz="1400" i="1" dirty="0" smtClean="0">
                <a:solidFill>
                  <a:srgbClr val="4F81BD"/>
                </a:solidFill>
              </a:rPr>
              <a:t>- </a:t>
            </a:r>
            <a:r>
              <a:rPr lang="fr-FR" sz="1400" i="1" dirty="0">
                <a:solidFill>
                  <a:srgbClr val="4F81BD"/>
                </a:solidFill>
              </a:rPr>
              <a:t>Université </a:t>
            </a:r>
            <a:r>
              <a:rPr lang="fr-FR" sz="1400" i="1" dirty="0" smtClean="0">
                <a:solidFill>
                  <a:srgbClr val="4F81BD"/>
                </a:solidFill>
              </a:rPr>
              <a:t>Montpellier 3</a:t>
            </a:r>
            <a:endParaRPr lang="fr-FR" sz="1400" i="1" dirty="0">
              <a:solidFill>
                <a:srgbClr val="4F81BD"/>
              </a:solidFill>
            </a:endParaRPr>
          </a:p>
          <a:p>
            <a:r>
              <a:rPr lang="fr-FR" sz="1400" b="1" i="1" dirty="0" smtClean="0">
                <a:solidFill>
                  <a:srgbClr val="4F81BD"/>
                </a:solidFill>
              </a:rPr>
              <a:t>Alexandre Nicolae-Lerma, Sylvain </a:t>
            </a:r>
            <a:r>
              <a:rPr lang="fr-FR" sz="1400" b="1" i="1" dirty="0" err="1" smtClean="0">
                <a:solidFill>
                  <a:srgbClr val="4F81BD"/>
                </a:solidFill>
              </a:rPr>
              <a:t>Elineau</a:t>
            </a:r>
            <a:r>
              <a:rPr lang="fr-FR" sz="1400" b="1" i="1" dirty="0" smtClean="0">
                <a:solidFill>
                  <a:srgbClr val="4F81BD"/>
                </a:solidFill>
              </a:rPr>
              <a:t> </a:t>
            </a:r>
            <a:r>
              <a:rPr lang="fr-FR" sz="1400" i="1" dirty="0" smtClean="0">
                <a:solidFill>
                  <a:srgbClr val="4F81BD"/>
                </a:solidFill>
              </a:rPr>
              <a:t>- BRGM Orléans</a:t>
            </a:r>
            <a:endParaRPr lang="fr-FR" sz="1400" i="1" dirty="0">
              <a:solidFill>
                <a:srgbClr val="4F81BD"/>
              </a:solidFill>
            </a:endParaRPr>
          </a:p>
        </p:txBody>
      </p:sp>
    </p:spTree>
    <p:extLst>
      <p:ext uri="{BB962C8B-B14F-4D97-AF65-F5344CB8AC3E}">
        <p14:creationId xmlns:p14="http://schemas.microsoft.com/office/powerpoint/2010/main" val="209086229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456453" y="772"/>
            <a:ext cx="8459724" cy="1088136"/>
          </a:xfrm>
        </p:spPr>
        <p:txBody>
          <a:bodyPr/>
          <a:lstStyle/>
          <a:p>
            <a:r>
              <a:rPr lang="fr-FR" dirty="0" smtClean="0"/>
              <a:t>CRISSIS</a:t>
            </a:r>
            <a:endParaRPr lang="fr-FR" dirty="0"/>
          </a:p>
        </p:txBody>
      </p:sp>
      <p:sp>
        <p:nvSpPr>
          <p:cNvPr id="3" name="Sous-titre 2"/>
          <p:cNvSpPr>
            <a:spLocks noGrp="1"/>
          </p:cNvSpPr>
          <p:nvPr>
            <p:ph type="subTitle" idx="1"/>
          </p:nvPr>
        </p:nvSpPr>
        <p:spPr>
          <a:xfrm>
            <a:off x="515889" y="1054312"/>
            <a:ext cx="8400288" cy="484632"/>
          </a:xfrm>
        </p:spPr>
        <p:txBody>
          <a:bodyPr>
            <a:normAutofit fontScale="85000" lnSpcReduction="20000"/>
          </a:bodyPr>
          <a:lstStyle/>
          <a:p>
            <a:r>
              <a:rPr lang="fr-FR" i="1" dirty="0" smtClean="0">
                <a:cs typeface="Cambria"/>
              </a:rPr>
              <a:t>Caractérisation des  </a:t>
            </a:r>
            <a:r>
              <a:rPr lang="fr-FR" i="1" dirty="0" err="1" smtClean="0">
                <a:cs typeface="Cambria"/>
              </a:rPr>
              <a:t>RIsques</a:t>
            </a:r>
            <a:r>
              <a:rPr lang="fr-FR" i="1" dirty="0" smtClean="0">
                <a:cs typeface="Cambria"/>
              </a:rPr>
              <a:t> Submersion </a:t>
            </a:r>
          </a:p>
          <a:p>
            <a:r>
              <a:rPr lang="fr-FR" i="1" dirty="0">
                <a:cs typeface="Cambria"/>
              </a:rPr>
              <a:t>m</a:t>
            </a:r>
            <a:r>
              <a:rPr lang="fr-FR" i="1" dirty="0" smtClean="0">
                <a:cs typeface="Cambria"/>
              </a:rPr>
              <a:t>arine sur des </a:t>
            </a:r>
            <a:r>
              <a:rPr lang="fr-FR" i="1" dirty="0" err="1" smtClean="0">
                <a:cs typeface="Cambria"/>
              </a:rPr>
              <a:t>SItes</a:t>
            </a:r>
            <a:r>
              <a:rPr lang="fr-FR" i="1" dirty="0" smtClean="0">
                <a:cs typeface="Cambria"/>
              </a:rPr>
              <a:t> Sensibles </a:t>
            </a:r>
            <a:endParaRPr lang="fr-FR" i="1" dirty="0">
              <a:cs typeface="Cambria"/>
            </a:endParaRPr>
          </a:p>
        </p:txBody>
      </p:sp>
      <p:pic>
        <p:nvPicPr>
          <p:cNvPr id="8" name="Image 7"/>
          <p:cNvPicPr preferRelativeResize="0">
            <a:picLocks/>
          </p:cNvPicPr>
          <p:nvPr/>
        </p:nvPicPr>
        <p:blipFill>
          <a:blip r:embed="rId3"/>
          <a:stretch>
            <a:fillRect/>
          </a:stretch>
        </p:blipFill>
        <p:spPr>
          <a:xfrm>
            <a:off x="5015400" y="194235"/>
            <a:ext cx="4586400" cy="1465200"/>
          </a:xfrm>
          <a:prstGeom prst="rect">
            <a:avLst/>
          </a:prstGeom>
        </p:spPr>
      </p:pic>
      <p:pic>
        <p:nvPicPr>
          <p:cNvPr id="10" name="Image 9"/>
          <p:cNvPicPr>
            <a:picLocks noChangeAspect="1"/>
          </p:cNvPicPr>
          <p:nvPr/>
        </p:nvPicPr>
        <p:blipFill>
          <a:blip r:embed="rId4"/>
          <a:stretch>
            <a:fillRect/>
          </a:stretch>
        </p:blipFill>
        <p:spPr>
          <a:xfrm>
            <a:off x="9312447" y="1557997"/>
            <a:ext cx="263354" cy="90877"/>
          </a:xfrm>
          <a:prstGeom prst="rect">
            <a:avLst/>
          </a:prstGeom>
        </p:spPr>
      </p:pic>
      <p:sp>
        <p:nvSpPr>
          <p:cNvPr id="17" name="Rectangle 16"/>
          <p:cNvSpPr/>
          <p:nvPr/>
        </p:nvSpPr>
        <p:spPr>
          <a:xfrm>
            <a:off x="632883" y="2447650"/>
            <a:ext cx="8653992" cy="830997"/>
          </a:xfrm>
          <a:prstGeom prst="rect">
            <a:avLst/>
          </a:prstGeom>
        </p:spPr>
        <p:txBody>
          <a:bodyPr wrap="square">
            <a:spAutoFit/>
          </a:bodyPr>
          <a:lstStyle/>
          <a:p>
            <a:pPr algn="just" defTabSz="914400"/>
            <a:r>
              <a:rPr lang="fr-FR" sz="1600" dirty="0">
                <a:solidFill>
                  <a:prstClr val="black"/>
                </a:solidFill>
                <a:latin typeface="Calibri"/>
              </a:rPr>
              <a:t>Proposer une approche </a:t>
            </a:r>
            <a:r>
              <a:rPr lang="fr-FR" sz="1600" b="1" dirty="0">
                <a:solidFill>
                  <a:prstClr val="black"/>
                </a:solidFill>
                <a:latin typeface="Calibri"/>
              </a:rPr>
              <a:t>intégrée et opérationnelle du risque de submersion marine</a:t>
            </a:r>
            <a:r>
              <a:rPr lang="fr-FR" sz="1600" dirty="0">
                <a:solidFill>
                  <a:prstClr val="black"/>
                </a:solidFill>
                <a:latin typeface="Calibri"/>
              </a:rPr>
              <a:t> sur </a:t>
            </a:r>
            <a:r>
              <a:rPr lang="fr-FR" sz="1600" dirty="0" smtClean="0">
                <a:solidFill>
                  <a:prstClr val="black"/>
                </a:solidFill>
                <a:latin typeface="Calibri"/>
              </a:rPr>
              <a:t>une commune littorale du Languedoc-Roussillon, </a:t>
            </a:r>
            <a:r>
              <a:rPr lang="fr-FR" sz="1600" dirty="0">
                <a:solidFill>
                  <a:prstClr val="black"/>
                </a:solidFill>
                <a:latin typeface="Calibri"/>
              </a:rPr>
              <a:t>où se concentrent de forts enjeux urbains, touristiques et environnementaux et où l’aléa de submersion est particulièrement fort. </a:t>
            </a:r>
            <a:endParaRPr lang="fr-FR" sz="1600" i="1" dirty="0">
              <a:solidFill>
                <a:prstClr val="black"/>
              </a:solidFill>
              <a:latin typeface="Calibri"/>
              <a:cs typeface="Cambria"/>
            </a:endParaRPr>
          </a:p>
        </p:txBody>
      </p:sp>
      <p:sp>
        <p:nvSpPr>
          <p:cNvPr id="16" name="Titre 1"/>
          <p:cNvSpPr txBox="1">
            <a:spLocks/>
          </p:cNvSpPr>
          <p:nvPr/>
        </p:nvSpPr>
        <p:spPr>
          <a:xfrm>
            <a:off x="624286" y="1610922"/>
            <a:ext cx="6743303" cy="967840"/>
          </a:xfrm>
          <a:prstGeom prst="rect">
            <a:avLst/>
          </a:prstGeom>
          <a:noFill/>
        </p:spPr>
        <p:txBody>
          <a:bodyPr vert="horz" lIns="91440" tIns="45720" rIns="91440" bIns="45720" rtlCol="0" anchor="ctr">
            <a:normAutofit fontScale="97500"/>
          </a:bodyPr>
          <a:lstStyle>
            <a:lvl1pPr algn="r" defTabSz="914400" rtl="0" eaLnBrk="1" latinLnBrk="0" hangingPunct="1">
              <a:spcBef>
                <a:spcPct val="0"/>
              </a:spcBef>
              <a:buNone/>
              <a:defRPr sz="4200" kern="1200">
                <a:solidFill>
                  <a:schemeClr val="bg1"/>
                </a:solidFill>
                <a:latin typeface="+mj-lt"/>
                <a:ea typeface="+mj-ea"/>
                <a:cs typeface="+mj-cs"/>
              </a:defRPr>
            </a:lvl1pPr>
          </a:lstStyle>
          <a:p>
            <a:pPr algn="l">
              <a:spcBef>
                <a:spcPts val="0"/>
              </a:spcBef>
            </a:pPr>
            <a:r>
              <a:rPr lang="fr-FR" sz="3200" b="1" dirty="0" smtClean="0">
                <a:solidFill>
                  <a:prstClr val="black">
                    <a:lumMod val="65000"/>
                    <a:lumOff val="35000"/>
                  </a:prstClr>
                </a:solidFill>
                <a:latin typeface="Calibri"/>
              </a:rPr>
              <a:t>1 - Objectifs</a:t>
            </a:r>
            <a:endParaRPr lang="fr-FR" sz="3200" b="1" dirty="0">
              <a:solidFill>
                <a:prstClr val="black">
                  <a:lumMod val="65000"/>
                  <a:lumOff val="35000"/>
                </a:prstClr>
              </a:solidFill>
              <a:latin typeface="Calibri"/>
            </a:endParaRPr>
          </a:p>
        </p:txBody>
      </p:sp>
      <p:sp>
        <p:nvSpPr>
          <p:cNvPr id="5" name="Rectangle 4"/>
          <p:cNvSpPr/>
          <p:nvPr/>
        </p:nvSpPr>
        <p:spPr>
          <a:xfrm>
            <a:off x="632886" y="3328587"/>
            <a:ext cx="8653991" cy="830997"/>
          </a:xfrm>
          <a:prstGeom prst="rect">
            <a:avLst/>
          </a:prstGeom>
        </p:spPr>
        <p:txBody>
          <a:bodyPr wrap="square">
            <a:spAutoFit/>
          </a:bodyPr>
          <a:lstStyle/>
          <a:p>
            <a:pPr algn="just" defTabSz="914400"/>
            <a:r>
              <a:rPr lang="fr-FR" sz="1600" dirty="0">
                <a:solidFill>
                  <a:prstClr val="black"/>
                </a:solidFill>
                <a:latin typeface="Calibri"/>
              </a:rPr>
              <a:t>Mieux anticiper le risque, proposer des réponses pour mieux gérer son caractère imprévisible et favoriser la prise de décisions nécessaires, sans pour autant rigidifier le système et sans générer de contraintes trop fortes pour la commune en terme d’aménagement et de développement. </a:t>
            </a:r>
            <a:endParaRPr lang="en-GB" sz="1600" dirty="0">
              <a:solidFill>
                <a:prstClr val="black"/>
              </a:solidFill>
              <a:latin typeface="Calibri"/>
            </a:endParaRPr>
          </a:p>
        </p:txBody>
      </p:sp>
      <p:pic>
        <p:nvPicPr>
          <p:cNvPr id="4" name="Image 3" descr="Capture d’écran 2015-10-12 à 13.31.53.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32828" y="5149695"/>
            <a:ext cx="6256877" cy="1073484"/>
          </a:xfrm>
          <a:prstGeom prst="rect">
            <a:avLst/>
          </a:prstGeom>
        </p:spPr>
      </p:pic>
      <p:sp>
        <p:nvSpPr>
          <p:cNvPr id="18" name="Rectangle 17"/>
          <p:cNvSpPr/>
          <p:nvPr/>
        </p:nvSpPr>
        <p:spPr>
          <a:xfrm>
            <a:off x="632884" y="4209525"/>
            <a:ext cx="8653992" cy="1231106"/>
          </a:xfrm>
          <a:prstGeom prst="rect">
            <a:avLst/>
          </a:prstGeom>
        </p:spPr>
        <p:txBody>
          <a:bodyPr wrap="square">
            <a:spAutoFit/>
          </a:bodyPr>
          <a:lstStyle/>
          <a:p>
            <a:pPr algn="just" defTabSz="914400"/>
            <a:r>
              <a:rPr lang="fr-FR" sz="1600" dirty="0">
                <a:solidFill>
                  <a:prstClr val="black"/>
                </a:solidFill>
                <a:latin typeface="Calibri"/>
              </a:rPr>
              <a:t>Le programme, prévu sur deux ans, </a:t>
            </a:r>
            <a:r>
              <a:rPr lang="fr-FR" sz="1600" dirty="0" smtClean="0">
                <a:solidFill>
                  <a:prstClr val="black"/>
                </a:solidFill>
                <a:latin typeface="Calibri"/>
              </a:rPr>
              <a:t>est conduit </a:t>
            </a:r>
            <a:r>
              <a:rPr lang="fr-FR" sz="1600" dirty="0">
                <a:solidFill>
                  <a:prstClr val="black"/>
                </a:solidFill>
                <a:latin typeface="Calibri"/>
              </a:rPr>
              <a:t>par une équipe pluridisciplinaire associant géographes, modélisateurs, ingénieurs océanographes et spécialistes du  </a:t>
            </a:r>
            <a:r>
              <a:rPr lang="fr-FR" sz="1600" dirty="0" smtClean="0">
                <a:solidFill>
                  <a:prstClr val="black"/>
                </a:solidFill>
                <a:latin typeface="Calibri"/>
              </a:rPr>
              <a:t>risque. </a:t>
            </a:r>
          </a:p>
          <a:p>
            <a:pPr algn="just" defTabSz="914400"/>
            <a:endParaRPr lang="fr-FR" sz="1000" dirty="0" smtClean="0">
              <a:solidFill>
                <a:prstClr val="black"/>
              </a:solidFill>
              <a:latin typeface="Calibri"/>
              <a:cs typeface="Cambria"/>
            </a:endParaRPr>
          </a:p>
          <a:p>
            <a:pPr algn="just" defTabSz="914400"/>
            <a:r>
              <a:rPr lang="fr-FR" sz="1600" dirty="0" smtClean="0">
                <a:solidFill>
                  <a:prstClr val="black"/>
                </a:solidFill>
                <a:latin typeface="Calibri"/>
                <a:cs typeface="Cambria"/>
              </a:rPr>
              <a:t>Financeur : Conseil Supérieur de la Formation et de la Recherche Stratégiques</a:t>
            </a:r>
            <a:endParaRPr lang="fr-FR" sz="1600" dirty="0">
              <a:solidFill>
                <a:prstClr val="black"/>
              </a:solidFill>
              <a:latin typeface="Calibri"/>
              <a:cs typeface="Cambria"/>
            </a:endParaRPr>
          </a:p>
          <a:p>
            <a:pPr defTabSz="914400"/>
            <a:endParaRPr lang="fr-FR" sz="1600" dirty="0">
              <a:solidFill>
                <a:prstClr val="black"/>
              </a:solidFill>
              <a:latin typeface="Calibri"/>
            </a:endParaRPr>
          </a:p>
        </p:txBody>
      </p:sp>
    </p:spTree>
    <p:extLst>
      <p:ext uri="{BB962C8B-B14F-4D97-AF65-F5344CB8AC3E}">
        <p14:creationId xmlns:p14="http://schemas.microsoft.com/office/powerpoint/2010/main" val="404863498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p:cNvPicPr>
            <a:picLocks noChangeAspect="1"/>
          </p:cNvPicPr>
          <p:nvPr/>
        </p:nvPicPr>
        <p:blipFill>
          <a:blip r:embed="rId3"/>
          <a:stretch>
            <a:fillRect/>
          </a:stretch>
        </p:blipFill>
        <p:spPr>
          <a:xfrm>
            <a:off x="0" y="2425700"/>
            <a:ext cx="9906000" cy="1417638"/>
          </a:xfrm>
          <a:prstGeom prst="rect">
            <a:avLst/>
          </a:prstGeom>
        </p:spPr>
      </p:pic>
      <p:sp>
        <p:nvSpPr>
          <p:cNvPr id="2" name="Titre 1"/>
          <p:cNvSpPr>
            <a:spLocks noGrp="1"/>
          </p:cNvSpPr>
          <p:nvPr>
            <p:ph type="title"/>
          </p:nvPr>
        </p:nvSpPr>
        <p:spPr/>
        <p:txBody>
          <a:bodyPr/>
          <a:lstStyle/>
          <a:p>
            <a:pPr algn="l"/>
            <a:r>
              <a:rPr lang="fr-FR" dirty="0" smtClean="0">
                <a:latin typeface="+mn-lt"/>
              </a:rPr>
              <a:t>   2 - Etudes antérieures</a:t>
            </a:r>
            <a:endParaRPr lang="fr-FR" dirty="0">
              <a:latin typeface="+mn-lt"/>
            </a:endParaRPr>
          </a:p>
        </p:txBody>
      </p:sp>
      <p:sp>
        <p:nvSpPr>
          <p:cNvPr id="5" name="Rectangle 4"/>
          <p:cNvSpPr/>
          <p:nvPr/>
        </p:nvSpPr>
        <p:spPr>
          <a:xfrm>
            <a:off x="546100" y="4215580"/>
            <a:ext cx="8816975" cy="1846659"/>
          </a:xfrm>
          <a:prstGeom prst="rect">
            <a:avLst/>
          </a:prstGeom>
        </p:spPr>
        <p:txBody>
          <a:bodyPr wrap="square">
            <a:spAutoFit/>
          </a:bodyPr>
          <a:lstStyle/>
          <a:p>
            <a:pPr algn="just" defTabSz="914400"/>
            <a:r>
              <a:rPr lang="fr-FR" sz="1800" b="1" dirty="0" smtClean="0">
                <a:solidFill>
                  <a:srgbClr val="21488F"/>
                </a:solidFill>
                <a:latin typeface="Calibri"/>
              </a:rPr>
              <a:t>Originalité du programme CRISSIS</a:t>
            </a:r>
          </a:p>
          <a:p>
            <a:pPr algn="just" defTabSz="914400"/>
            <a:endParaRPr lang="fr-FR" sz="1600" dirty="0">
              <a:solidFill>
                <a:prstClr val="black"/>
              </a:solidFill>
              <a:latin typeface="Calibri"/>
            </a:endParaRPr>
          </a:p>
          <a:p>
            <a:pPr marL="285750" indent="-285750" algn="just" defTabSz="914400">
              <a:buFontTx/>
              <a:buChar char="-"/>
            </a:pPr>
            <a:r>
              <a:rPr lang="fr-FR" sz="1600" dirty="0" smtClean="0">
                <a:solidFill>
                  <a:prstClr val="black"/>
                </a:solidFill>
                <a:latin typeface="Calibri"/>
              </a:rPr>
              <a:t>Spatialisation de la vulnérabilité humaine (culture du risque)</a:t>
            </a:r>
            <a:br>
              <a:rPr lang="fr-FR" sz="1600" dirty="0" smtClean="0">
                <a:solidFill>
                  <a:prstClr val="black"/>
                </a:solidFill>
                <a:latin typeface="Calibri"/>
              </a:rPr>
            </a:br>
            <a:endParaRPr lang="fr-FR" sz="1600" dirty="0" smtClean="0">
              <a:solidFill>
                <a:prstClr val="black"/>
              </a:solidFill>
              <a:latin typeface="Calibri"/>
            </a:endParaRPr>
          </a:p>
          <a:p>
            <a:pPr marL="285750" indent="-285750" algn="just" defTabSz="914400">
              <a:buFontTx/>
              <a:buChar char="-"/>
            </a:pPr>
            <a:r>
              <a:rPr lang="fr-FR" sz="1600" dirty="0" smtClean="0">
                <a:solidFill>
                  <a:prstClr val="black"/>
                </a:solidFill>
              </a:rPr>
              <a:t>Gestion </a:t>
            </a:r>
            <a:r>
              <a:rPr lang="fr-FR" sz="1600" dirty="0">
                <a:solidFill>
                  <a:prstClr val="black"/>
                </a:solidFill>
              </a:rPr>
              <a:t>du risque et de la crise avec l’élaboration et la réalisation d’exercices de </a:t>
            </a:r>
            <a:r>
              <a:rPr lang="fr-FR" sz="1600" dirty="0" smtClean="0">
                <a:solidFill>
                  <a:prstClr val="black"/>
                </a:solidFill>
              </a:rPr>
              <a:t>simulation de crise</a:t>
            </a:r>
            <a:endParaRPr lang="fr-FR" sz="1600" dirty="0">
              <a:solidFill>
                <a:prstClr val="black"/>
              </a:solidFill>
            </a:endParaRPr>
          </a:p>
          <a:p>
            <a:pPr marL="1049213" lvl="2" indent="-533400" algn="just" defTabSz="914400"/>
            <a:r>
              <a:rPr lang="fr-FR" sz="1600" i="1" dirty="0">
                <a:solidFill>
                  <a:prstClr val="black"/>
                </a:solidFill>
                <a:cs typeface="Cambria"/>
              </a:rPr>
              <a:t>Exercice cadre à Paris</a:t>
            </a:r>
          </a:p>
          <a:p>
            <a:pPr marL="1049213" lvl="1" indent="-533400" algn="just" defTabSz="914400"/>
            <a:r>
              <a:rPr lang="fr-FR" sz="1600" i="1" dirty="0">
                <a:solidFill>
                  <a:prstClr val="black"/>
                </a:solidFill>
                <a:cs typeface="Cambria"/>
              </a:rPr>
              <a:t>Exercice réel dans la commune avec les acteurs de la gestion des </a:t>
            </a:r>
            <a:r>
              <a:rPr lang="fr-FR" sz="1600" i="1" dirty="0" smtClean="0">
                <a:solidFill>
                  <a:prstClr val="black"/>
                </a:solidFill>
                <a:cs typeface="Cambria"/>
              </a:rPr>
              <a:t>risques</a:t>
            </a:r>
            <a:endParaRPr lang="fr-FR" sz="1600" i="1" dirty="0">
              <a:solidFill>
                <a:prstClr val="black"/>
              </a:solidFill>
              <a:cs typeface="Cambria"/>
            </a:endParaRPr>
          </a:p>
        </p:txBody>
      </p:sp>
      <p:pic>
        <p:nvPicPr>
          <p:cNvPr id="3" name="Image 2"/>
          <p:cNvPicPr>
            <a:picLocks noChangeAspect="1"/>
          </p:cNvPicPr>
          <p:nvPr/>
        </p:nvPicPr>
        <p:blipFill>
          <a:blip r:embed="rId4"/>
          <a:stretch>
            <a:fillRect/>
          </a:stretch>
        </p:blipFill>
        <p:spPr>
          <a:xfrm>
            <a:off x="7315200" y="1611488"/>
            <a:ext cx="1689100" cy="750711"/>
          </a:xfrm>
          <a:prstGeom prst="rect">
            <a:avLst/>
          </a:prstGeom>
        </p:spPr>
      </p:pic>
      <p:pic>
        <p:nvPicPr>
          <p:cNvPr id="9" name="Image 8"/>
          <p:cNvPicPr>
            <a:picLocks noChangeAspect="1"/>
          </p:cNvPicPr>
          <p:nvPr/>
        </p:nvPicPr>
        <p:blipFill>
          <a:blip r:embed="rId5"/>
          <a:stretch>
            <a:fillRect/>
          </a:stretch>
        </p:blipFill>
        <p:spPr>
          <a:xfrm>
            <a:off x="3822700" y="1519173"/>
            <a:ext cx="2108200" cy="906526"/>
          </a:xfrm>
          <a:prstGeom prst="rect">
            <a:avLst/>
          </a:prstGeom>
        </p:spPr>
      </p:pic>
      <p:sp>
        <p:nvSpPr>
          <p:cNvPr id="10" name="Rectangle 9"/>
          <p:cNvSpPr/>
          <p:nvPr/>
        </p:nvSpPr>
        <p:spPr>
          <a:xfrm>
            <a:off x="307844" y="2755900"/>
            <a:ext cx="2743200" cy="830997"/>
          </a:xfrm>
          <a:prstGeom prst="rect">
            <a:avLst/>
          </a:prstGeom>
        </p:spPr>
        <p:txBody>
          <a:bodyPr wrap="square">
            <a:spAutoFit/>
          </a:bodyPr>
          <a:lstStyle/>
          <a:p>
            <a:pPr algn="ctr"/>
            <a:r>
              <a:rPr lang="fr-FR" sz="1200" b="1" dirty="0"/>
              <a:t>JOHANNA (2010-2013</a:t>
            </a:r>
            <a:r>
              <a:rPr lang="fr-FR" sz="1200" b="1" dirty="0" smtClean="0"/>
              <a:t>)</a:t>
            </a:r>
          </a:p>
          <a:p>
            <a:pPr algn="ctr"/>
            <a:r>
              <a:rPr lang="fr-FR" sz="1200" dirty="0"/>
              <a:t>V</a:t>
            </a:r>
            <a:r>
              <a:rPr lang="fr-FR" sz="1200" dirty="0" smtClean="0"/>
              <a:t>ers </a:t>
            </a:r>
            <a:r>
              <a:rPr lang="fr-FR" sz="1200" dirty="0"/>
              <a:t>une prédiction des coûts des dommages liés aux submersions marines et aux vagues lors des tempêtes</a:t>
            </a:r>
          </a:p>
        </p:txBody>
      </p:sp>
      <p:sp>
        <p:nvSpPr>
          <p:cNvPr id="11" name="Rectangle 10"/>
          <p:cNvSpPr/>
          <p:nvPr/>
        </p:nvSpPr>
        <p:spPr>
          <a:xfrm>
            <a:off x="6675438" y="2755900"/>
            <a:ext cx="2921000" cy="830997"/>
          </a:xfrm>
          <a:prstGeom prst="rect">
            <a:avLst/>
          </a:prstGeom>
        </p:spPr>
        <p:txBody>
          <a:bodyPr wrap="square">
            <a:spAutoFit/>
          </a:bodyPr>
          <a:lstStyle/>
          <a:p>
            <a:pPr algn="ctr"/>
            <a:r>
              <a:rPr lang="fr-FR" sz="1200" b="1" dirty="0"/>
              <a:t>ANR COCORISCO (2011-2014</a:t>
            </a:r>
            <a:r>
              <a:rPr lang="fr-FR" sz="1200" b="1" dirty="0" smtClean="0"/>
              <a:t>)</a:t>
            </a:r>
          </a:p>
          <a:p>
            <a:pPr algn="ctr"/>
            <a:r>
              <a:rPr lang="fr-FR" sz="1200" dirty="0" smtClean="0"/>
              <a:t>Connaissance </a:t>
            </a:r>
            <a:r>
              <a:rPr lang="fr-FR" sz="1200" dirty="0"/>
              <a:t>et compréhension des risques côtiers : Aléas, Enjeux, Représentations, Gestion </a:t>
            </a:r>
          </a:p>
        </p:txBody>
      </p:sp>
      <p:sp>
        <p:nvSpPr>
          <p:cNvPr id="12" name="Rectangle 11"/>
          <p:cNvSpPr/>
          <p:nvPr/>
        </p:nvSpPr>
        <p:spPr>
          <a:xfrm>
            <a:off x="3224941" y="2755900"/>
            <a:ext cx="3276600" cy="1200329"/>
          </a:xfrm>
          <a:prstGeom prst="rect">
            <a:avLst/>
          </a:prstGeom>
        </p:spPr>
        <p:txBody>
          <a:bodyPr wrap="square">
            <a:spAutoFit/>
          </a:bodyPr>
          <a:lstStyle/>
          <a:p>
            <a:pPr algn="ctr" defTabSz="914400"/>
            <a:r>
              <a:rPr lang="fr-FR" sz="1200" b="1" dirty="0" smtClean="0">
                <a:solidFill>
                  <a:prstClr val="black"/>
                </a:solidFill>
                <a:cs typeface="Cambria"/>
              </a:rPr>
              <a:t>ANR MISEEVA (2008-2011)</a:t>
            </a:r>
          </a:p>
          <a:p>
            <a:pPr algn="ctr" defTabSz="914400"/>
            <a:r>
              <a:rPr lang="fr-FR" sz="1200" dirty="0" smtClean="0">
                <a:solidFill>
                  <a:prstClr val="black"/>
                </a:solidFill>
                <a:cs typeface="Cambria"/>
              </a:rPr>
              <a:t>Exposition </a:t>
            </a:r>
            <a:r>
              <a:rPr lang="fr-FR" sz="1200" dirty="0">
                <a:solidFill>
                  <a:prstClr val="black"/>
                </a:solidFill>
                <a:cs typeface="Cambria"/>
              </a:rPr>
              <a:t>aux risques d'inondation marine et évaluation de la </a:t>
            </a:r>
            <a:r>
              <a:rPr lang="fr-FR" sz="1200" dirty="0" smtClean="0">
                <a:solidFill>
                  <a:prstClr val="black"/>
                </a:solidFill>
                <a:cs typeface="Cambria"/>
              </a:rPr>
              <a:t>vulnérabilité </a:t>
            </a:r>
            <a:r>
              <a:rPr lang="fr-FR" sz="1200" dirty="0">
                <a:solidFill>
                  <a:prstClr val="black"/>
                </a:solidFill>
                <a:cs typeface="Cambria"/>
              </a:rPr>
              <a:t>sociale, économique et environnementale par rapport au changement global</a:t>
            </a:r>
          </a:p>
          <a:p>
            <a:pPr algn="ctr" defTabSz="914400"/>
            <a:endParaRPr lang="fr-FR" sz="1200" dirty="0">
              <a:solidFill>
                <a:prstClr val="black"/>
              </a:solidFill>
              <a:cs typeface="Cambria"/>
            </a:endParaRPr>
          </a:p>
        </p:txBody>
      </p:sp>
      <p:pic>
        <p:nvPicPr>
          <p:cNvPr id="13" name="Image 12" descr="Capture d’écran 2015-10-14 à 22.32.04.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64683" y="1611488"/>
            <a:ext cx="1399117" cy="666767"/>
          </a:xfrm>
          <a:prstGeom prst="rect">
            <a:avLst/>
          </a:prstGeom>
        </p:spPr>
      </p:pic>
    </p:spTree>
    <p:extLst>
      <p:ext uri="{BB962C8B-B14F-4D97-AF65-F5344CB8AC3E}">
        <p14:creationId xmlns:p14="http://schemas.microsoft.com/office/powerpoint/2010/main" val="334355273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a:latin typeface="+mn-lt"/>
              </a:rPr>
              <a:t> </a:t>
            </a:r>
            <a:r>
              <a:rPr lang="fr-FR" dirty="0" smtClean="0">
                <a:latin typeface="+mn-lt"/>
              </a:rPr>
              <a:t>  3 - Zone d’étude</a:t>
            </a:r>
            <a:endParaRPr lang="fr-FR" dirty="0">
              <a:latin typeface="+mn-lt"/>
            </a:endParaRPr>
          </a:p>
        </p:txBody>
      </p:sp>
      <p:pic>
        <p:nvPicPr>
          <p:cNvPr id="3" name="Image 2" descr="landsat_cadr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000" y="1536700"/>
            <a:ext cx="8611764" cy="5228981"/>
          </a:xfrm>
          <a:prstGeom prst="rect">
            <a:avLst/>
          </a:prstGeom>
        </p:spPr>
      </p:pic>
      <p:sp>
        <p:nvSpPr>
          <p:cNvPr id="4" name="Parallélogramme 3"/>
          <p:cNvSpPr/>
          <p:nvPr/>
        </p:nvSpPr>
        <p:spPr>
          <a:xfrm rot="395498">
            <a:off x="3480737" y="4607668"/>
            <a:ext cx="571500" cy="449975"/>
          </a:xfrm>
          <a:prstGeom prst="parallelogram">
            <a:avLst/>
          </a:prstGeom>
          <a:noFill/>
          <a:ln w="190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nvGrpSpPr>
          <p:cNvPr id="9" name="Grouper 8"/>
          <p:cNvGrpSpPr>
            <a:grpSpLocks noChangeAspect="1"/>
          </p:cNvGrpSpPr>
          <p:nvPr/>
        </p:nvGrpSpPr>
        <p:grpSpPr>
          <a:xfrm>
            <a:off x="641354" y="1543050"/>
            <a:ext cx="1615813" cy="1641600"/>
            <a:chOff x="641350" y="1543050"/>
            <a:chExt cx="1865026" cy="1894787"/>
          </a:xfrm>
        </p:grpSpPr>
        <p:pic>
          <p:nvPicPr>
            <p:cNvPr id="5" name="Image 4" descr="Carte_France_geo.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1350" y="1543050"/>
              <a:ext cx="1865026" cy="1894787"/>
            </a:xfrm>
            <a:prstGeom prst="rect">
              <a:avLst/>
            </a:prstGeom>
            <a:ln>
              <a:noFill/>
            </a:ln>
            <a:effectLst>
              <a:outerShdw blurRad="292100" dist="139700" dir="2700000" algn="tl" rotWithShape="0">
                <a:srgbClr val="333333">
                  <a:alpha val="65000"/>
                </a:srgbClr>
              </a:outerShdw>
            </a:effectLst>
          </p:spPr>
        </p:pic>
        <p:sp>
          <p:nvSpPr>
            <p:cNvPr id="7" name="Ellipse 6"/>
            <p:cNvSpPr/>
            <p:nvPr/>
          </p:nvSpPr>
          <p:spPr>
            <a:xfrm>
              <a:off x="1739900" y="3305175"/>
              <a:ext cx="36000" cy="36000"/>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 name="ZoneTexte 7"/>
            <p:cNvSpPr txBox="1"/>
            <p:nvPr/>
          </p:nvSpPr>
          <p:spPr>
            <a:xfrm>
              <a:off x="1141894" y="2888965"/>
              <a:ext cx="611996" cy="276999"/>
            </a:xfrm>
            <a:prstGeom prst="rect">
              <a:avLst/>
            </a:prstGeom>
            <a:noFill/>
          </p:spPr>
          <p:txBody>
            <a:bodyPr wrap="none" rtlCol="0">
              <a:spAutoFit/>
            </a:bodyPr>
            <a:lstStyle/>
            <a:p>
              <a:r>
                <a:rPr lang="fr-FR" sz="600" b="1" i="1" dirty="0" smtClean="0"/>
                <a:t>LANGUEDOC</a:t>
              </a:r>
            </a:p>
            <a:p>
              <a:r>
                <a:rPr lang="fr-FR" sz="600" b="1" i="1" dirty="0" smtClean="0"/>
                <a:t>ROUSSILLON</a:t>
              </a:r>
              <a:endParaRPr lang="fr-FR" sz="600" b="1" i="1" dirty="0"/>
            </a:p>
          </p:txBody>
        </p:sp>
      </p:grpSp>
      <p:sp>
        <p:nvSpPr>
          <p:cNvPr id="10" name="ZoneTexte 9"/>
          <p:cNvSpPr txBox="1"/>
          <p:nvPr/>
        </p:nvSpPr>
        <p:spPr>
          <a:xfrm>
            <a:off x="8204200" y="6083300"/>
            <a:ext cx="275724" cy="261610"/>
          </a:xfrm>
          <a:prstGeom prst="rect">
            <a:avLst/>
          </a:prstGeom>
          <a:noFill/>
        </p:spPr>
        <p:txBody>
          <a:bodyPr wrap="none" rtlCol="0">
            <a:spAutoFit/>
          </a:bodyPr>
          <a:lstStyle/>
          <a:p>
            <a:r>
              <a:rPr lang="fr-FR" sz="1100" dirty="0" smtClean="0">
                <a:solidFill>
                  <a:schemeClr val="bg1"/>
                </a:solidFill>
              </a:rPr>
              <a:t>N</a:t>
            </a:r>
            <a:endParaRPr lang="fr-FR" sz="1100" dirty="0">
              <a:solidFill>
                <a:schemeClr val="bg1"/>
              </a:solidFill>
            </a:endParaRPr>
          </a:p>
        </p:txBody>
      </p:sp>
      <p:grpSp>
        <p:nvGrpSpPr>
          <p:cNvPr id="15" name="Grouper 14"/>
          <p:cNvGrpSpPr/>
          <p:nvPr/>
        </p:nvGrpSpPr>
        <p:grpSpPr>
          <a:xfrm>
            <a:off x="6401964" y="1594210"/>
            <a:ext cx="2754720" cy="3421930"/>
            <a:chOff x="6401964" y="1594210"/>
            <a:chExt cx="2754720" cy="3421930"/>
          </a:xfrm>
        </p:grpSpPr>
        <p:pic>
          <p:nvPicPr>
            <p:cNvPr id="11" name="Image 10" descr="fig1terbis.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01964" y="1594210"/>
              <a:ext cx="2754720" cy="3421930"/>
            </a:xfrm>
            <a:prstGeom prst="rect">
              <a:avLst/>
            </a:prstGeom>
          </p:spPr>
        </p:pic>
        <p:sp>
          <p:nvSpPr>
            <p:cNvPr id="6" name="ZoneTexte 5"/>
            <p:cNvSpPr txBox="1"/>
            <p:nvPr/>
          </p:nvSpPr>
          <p:spPr>
            <a:xfrm>
              <a:off x="7864100" y="2457224"/>
              <a:ext cx="468698" cy="200055"/>
            </a:xfrm>
            <a:prstGeom prst="rect">
              <a:avLst/>
            </a:prstGeom>
            <a:noFill/>
          </p:spPr>
          <p:txBody>
            <a:bodyPr wrap="none" rtlCol="0">
              <a:spAutoFit/>
            </a:bodyPr>
            <a:lstStyle/>
            <a:p>
              <a:r>
                <a:rPr lang="fr-FR" sz="700" dirty="0" smtClean="0">
                  <a:latin typeface="Times New Roman"/>
                  <a:cs typeface="Times New Roman"/>
                </a:rPr>
                <a:t>Leucate</a:t>
              </a:r>
              <a:endParaRPr lang="fr-FR" sz="700" dirty="0">
                <a:latin typeface="Times New Roman"/>
                <a:cs typeface="Times New Roman"/>
              </a:endParaRPr>
            </a:p>
          </p:txBody>
        </p:sp>
        <p:sp>
          <p:nvSpPr>
            <p:cNvPr id="13" name="Ellipse 12"/>
            <p:cNvSpPr>
              <a:spLocks noChangeAspect="1"/>
            </p:cNvSpPr>
            <p:nvPr/>
          </p:nvSpPr>
          <p:spPr>
            <a:xfrm>
              <a:off x="7979801" y="2634288"/>
              <a:ext cx="36000" cy="36000"/>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grpSp>
        <p:nvGrpSpPr>
          <p:cNvPr id="20" name="Grouper 19"/>
          <p:cNvGrpSpPr/>
          <p:nvPr/>
        </p:nvGrpSpPr>
        <p:grpSpPr>
          <a:xfrm>
            <a:off x="7267575" y="2034150"/>
            <a:ext cx="1015088" cy="2769626"/>
            <a:chOff x="7267575" y="2034150"/>
            <a:chExt cx="1015088" cy="2769626"/>
          </a:xfrm>
        </p:grpSpPr>
        <p:sp>
          <p:nvSpPr>
            <p:cNvPr id="12" name="Forme libre 11"/>
            <p:cNvSpPr/>
            <p:nvPr/>
          </p:nvSpPr>
          <p:spPr>
            <a:xfrm>
              <a:off x="7267575" y="2135750"/>
              <a:ext cx="1015088" cy="2668026"/>
            </a:xfrm>
            <a:custGeom>
              <a:avLst/>
              <a:gdLst>
                <a:gd name="connsiteX0" fmla="*/ 0 w 1015088"/>
                <a:gd name="connsiteY0" fmla="*/ 10551 h 1013484"/>
                <a:gd name="connsiteX1" fmla="*/ 155575 w 1015088"/>
                <a:gd name="connsiteY1" fmla="*/ 16901 h 1013484"/>
                <a:gd name="connsiteX2" fmla="*/ 587375 w 1015088"/>
                <a:gd name="connsiteY2" fmla="*/ 169301 h 1013484"/>
                <a:gd name="connsiteX3" fmla="*/ 593725 w 1015088"/>
                <a:gd name="connsiteY3" fmla="*/ 318526 h 1013484"/>
                <a:gd name="connsiteX4" fmla="*/ 650875 w 1015088"/>
                <a:gd name="connsiteY4" fmla="*/ 410601 h 1013484"/>
                <a:gd name="connsiteX5" fmla="*/ 638175 w 1015088"/>
                <a:gd name="connsiteY5" fmla="*/ 493151 h 1013484"/>
                <a:gd name="connsiteX6" fmla="*/ 650875 w 1015088"/>
                <a:gd name="connsiteY6" fmla="*/ 550301 h 1013484"/>
                <a:gd name="connsiteX7" fmla="*/ 631825 w 1015088"/>
                <a:gd name="connsiteY7" fmla="*/ 616976 h 1013484"/>
                <a:gd name="connsiteX8" fmla="*/ 679450 w 1015088"/>
                <a:gd name="connsiteY8" fmla="*/ 667776 h 1013484"/>
                <a:gd name="connsiteX9" fmla="*/ 768350 w 1015088"/>
                <a:gd name="connsiteY9" fmla="*/ 664601 h 1013484"/>
                <a:gd name="connsiteX10" fmla="*/ 885825 w 1015088"/>
                <a:gd name="connsiteY10" fmla="*/ 585226 h 1013484"/>
                <a:gd name="connsiteX11" fmla="*/ 1009650 w 1015088"/>
                <a:gd name="connsiteY11" fmla="*/ 645551 h 1013484"/>
                <a:gd name="connsiteX12" fmla="*/ 993775 w 1015088"/>
                <a:gd name="connsiteY12" fmla="*/ 813826 h 1013484"/>
                <a:gd name="connsiteX13" fmla="*/ 1000125 w 1015088"/>
                <a:gd name="connsiteY13" fmla="*/ 896376 h 1013484"/>
                <a:gd name="connsiteX14" fmla="*/ 977900 w 1015088"/>
                <a:gd name="connsiteY14" fmla="*/ 956701 h 1013484"/>
                <a:gd name="connsiteX0" fmla="*/ 0 w 1015088"/>
                <a:gd name="connsiteY0" fmla="*/ 10551 h 1373888"/>
                <a:gd name="connsiteX1" fmla="*/ 155575 w 1015088"/>
                <a:gd name="connsiteY1" fmla="*/ 16901 h 1373888"/>
                <a:gd name="connsiteX2" fmla="*/ 587375 w 1015088"/>
                <a:gd name="connsiteY2" fmla="*/ 169301 h 1373888"/>
                <a:gd name="connsiteX3" fmla="*/ 593725 w 1015088"/>
                <a:gd name="connsiteY3" fmla="*/ 318526 h 1373888"/>
                <a:gd name="connsiteX4" fmla="*/ 650875 w 1015088"/>
                <a:gd name="connsiteY4" fmla="*/ 410601 h 1373888"/>
                <a:gd name="connsiteX5" fmla="*/ 638175 w 1015088"/>
                <a:gd name="connsiteY5" fmla="*/ 493151 h 1373888"/>
                <a:gd name="connsiteX6" fmla="*/ 650875 w 1015088"/>
                <a:gd name="connsiteY6" fmla="*/ 550301 h 1373888"/>
                <a:gd name="connsiteX7" fmla="*/ 631825 w 1015088"/>
                <a:gd name="connsiteY7" fmla="*/ 616976 h 1373888"/>
                <a:gd name="connsiteX8" fmla="*/ 679450 w 1015088"/>
                <a:gd name="connsiteY8" fmla="*/ 667776 h 1373888"/>
                <a:gd name="connsiteX9" fmla="*/ 768350 w 1015088"/>
                <a:gd name="connsiteY9" fmla="*/ 664601 h 1373888"/>
                <a:gd name="connsiteX10" fmla="*/ 885825 w 1015088"/>
                <a:gd name="connsiteY10" fmla="*/ 585226 h 1373888"/>
                <a:gd name="connsiteX11" fmla="*/ 1009650 w 1015088"/>
                <a:gd name="connsiteY11" fmla="*/ 645551 h 1373888"/>
                <a:gd name="connsiteX12" fmla="*/ 993775 w 1015088"/>
                <a:gd name="connsiteY12" fmla="*/ 813826 h 1373888"/>
                <a:gd name="connsiteX13" fmla="*/ 1000125 w 1015088"/>
                <a:gd name="connsiteY13" fmla="*/ 896376 h 1373888"/>
                <a:gd name="connsiteX14" fmla="*/ 806450 w 1015088"/>
                <a:gd name="connsiteY14" fmla="*/ 1347226 h 1373888"/>
                <a:gd name="connsiteX0" fmla="*/ 0 w 1015088"/>
                <a:gd name="connsiteY0" fmla="*/ 10551 h 1371942"/>
                <a:gd name="connsiteX1" fmla="*/ 155575 w 1015088"/>
                <a:gd name="connsiteY1" fmla="*/ 16901 h 1371942"/>
                <a:gd name="connsiteX2" fmla="*/ 587375 w 1015088"/>
                <a:gd name="connsiteY2" fmla="*/ 169301 h 1371942"/>
                <a:gd name="connsiteX3" fmla="*/ 593725 w 1015088"/>
                <a:gd name="connsiteY3" fmla="*/ 318526 h 1371942"/>
                <a:gd name="connsiteX4" fmla="*/ 650875 w 1015088"/>
                <a:gd name="connsiteY4" fmla="*/ 410601 h 1371942"/>
                <a:gd name="connsiteX5" fmla="*/ 638175 w 1015088"/>
                <a:gd name="connsiteY5" fmla="*/ 493151 h 1371942"/>
                <a:gd name="connsiteX6" fmla="*/ 650875 w 1015088"/>
                <a:gd name="connsiteY6" fmla="*/ 550301 h 1371942"/>
                <a:gd name="connsiteX7" fmla="*/ 631825 w 1015088"/>
                <a:gd name="connsiteY7" fmla="*/ 616976 h 1371942"/>
                <a:gd name="connsiteX8" fmla="*/ 679450 w 1015088"/>
                <a:gd name="connsiteY8" fmla="*/ 667776 h 1371942"/>
                <a:gd name="connsiteX9" fmla="*/ 768350 w 1015088"/>
                <a:gd name="connsiteY9" fmla="*/ 664601 h 1371942"/>
                <a:gd name="connsiteX10" fmla="*/ 885825 w 1015088"/>
                <a:gd name="connsiteY10" fmla="*/ 585226 h 1371942"/>
                <a:gd name="connsiteX11" fmla="*/ 1009650 w 1015088"/>
                <a:gd name="connsiteY11" fmla="*/ 645551 h 1371942"/>
                <a:gd name="connsiteX12" fmla="*/ 993775 w 1015088"/>
                <a:gd name="connsiteY12" fmla="*/ 813826 h 1371942"/>
                <a:gd name="connsiteX13" fmla="*/ 1000125 w 1015088"/>
                <a:gd name="connsiteY13" fmla="*/ 896376 h 1371942"/>
                <a:gd name="connsiteX14" fmla="*/ 806450 w 1015088"/>
                <a:gd name="connsiteY14" fmla="*/ 1347226 h 1371942"/>
                <a:gd name="connsiteX0" fmla="*/ 0 w 1015088"/>
                <a:gd name="connsiteY0" fmla="*/ 10551 h 1347226"/>
                <a:gd name="connsiteX1" fmla="*/ 155575 w 1015088"/>
                <a:gd name="connsiteY1" fmla="*/ 16901 h 1347226"/>
                <a:gd name="connsiteX2" fmla="*/ 587375 w 1015088"/>
                <a:gd name="connsiteY2" fmla="*/ 169301 h 1347226"/>
                <a:gd name="connsiteX3" fmla="*/ 593725 w 1015088"/>
                <a:gd name="connsiteY3" fmla="*/ 318526 h 1347226"/>
                <a:gd name="connsiteX4" fmla="*/ 650875 w 1015088"/>
                <a:gd name="connsiteY4" fmla="*/ 410601 h 1347226"/>
                <a:gd name="connsiteX5" fmla="*/ 638175 w 1015088"/>
                <a:gd name="connsiteY5" fmla="*/ 493151 h 1347226"/>
                <a:gd name="connsiteX6" fmla="*/ 650875 w 1015088"/>
                <a:gd name="connsiteY6" fmla="*/ 550301 h 1347226"/>
                <a:gd name="connsiteX7" fmla="*/ 631825 w 1015088"/>
                <a:gd name="connsiteY7" fmla="*/ 616976 h 1347226"/>
                <a:gd name="connsiteX8" fmla="*/ 679450 w 1015088"/>
                <a:gd name="connsiteY8" fmla="*/ 667776 h 1347226"/>
                <a:gd name="connsiteX9" fmla="*/ 768350 w 1015088"/>
                <a:gd name="connsiteY9" fmla="*/ 664601 h 1347226"/>
                <a:gd name="connsiteX10" fmla="*/ 885825 w 1015088"/>
                <a:gd name="connsiteY10" fmla="*/ 585226 h 1347226"/>
                <a:gd name="connsiteX11" fmla="*/ 1009650 w 1015088"/>
                <a:gd name="connsiteY11" fmla="*/ 645551 h 1347226"/>
                <a:gd name="connsiteX12" fmla="*/ 993775 w 1015088"/>
                <a:gd name="connsiteY12" fmla="*/ 813826 h 1347226"/>
                <a:gd name="connsiteX13" fmla="*/ 1000125 w 1015088"/>
                <a:gd name="connsiteY13" fmla="*/ 896376 h 1347226"/>
                <a:gd name="connsiteX14" fmla="*/ 806450 w 1015088"/>
                <a:gd name="connsiteY14" fmla="*/ 1347226 h 1347226"/>
                <a:gd name="connsiteX0" fmla="*/ 0 w 1017123"/>
                <a:gd name="connsiteY0" fmla="*/ 10551 h 1318651"/>
                <a:gd name="connsiteX1" fmla="*/ 155575 w 1017123"/>
                <a:gd name="connsiteY1" fmla="*/ 16901 h 1318651"/>
                <a:gd name="connsiteX2" fmla="*/ 587375 w 1017123"/>
                <a:gd name="connsiteY2" fmla="*/ 169301 h 1318651"/>
                <a:gd name="connsiteX3" fmla="*/ 593725 w 1017123"/>
                <a:gd name="connsiteY3" fmla="*/ 318526 h 1318651"/>
                <a:gd name="connsiteX4" fmla="*/ 650875 w 1017123"/>
                <a:gd name="connsiteY4" fmla="*/ 410601 h 1318651"/>
                <a:gd name="connsiteX5" fmla="*/ 638175 w 1017123"/>
                <a:gd name="connsiteY5" fmla="*/ 493151 h 1318651"/>
                <a:gd name="connsiteX6" fmla="*/ 650875 w 1017123"/>
                <a:gd name="connsiteY6" fmla="*/ 550301 h 1318651"/>
                <a:gd name="connsiteX7" fmla="*/ 631825 w 1017123"/>
                <a:gd name="connsiteY7" fmla="*/ 616976 h 1318651"/>
                <a:gd name="connsiteX8" fmla="*/ 679450 w 1017123"/>
                <a:gd name="connsiteY8" fmla="*/ 667776 h 1318651"/>
                <a:gd name="connsiteX9" fmla="*/ 768350 w 1017123"/>
                <a:gd name="connsiteY9" fmla="*/ 664601 h 1318651"/>
                <a:gd name="connsiteX10" fmla="*/ 885825 w 1017123"/>
                <a:gd name="connsiteY10" fmla="*/ 585226 h 1318651"/>
                <a:gd name="connsiteX11" fmla="*/ 1009650 w 1017123"/>
                <a:gd name="connsiteY11" fmla="*/ 645551 h 1318651"/>
                <a:gd name="connsiteX12" fmla="*/ 993775 w 1017123"/>
                <a:gd name="connsiteY12" fmla="*/ 813826 h 1318651"/>
                <a:gd name="connsiteX13" fmla="*/ 1000125 w 1017123"/>
                <a:gd name="connsiteY13" fmla="*/ 896376 h 1318651"/>
                <a:gd name="connsiteX14" fmla="*/ 739775 w 1017123"/>
                <a:gd name="connsiteY14" fmla="*/ 1318651 h 1318651"/>
                <a:gd name="connsiteX0" fmla="*/ 0 w 1015088"/>
                <a:gd name="connsiteY0" fmla="*/ 10551 h 1318651"/>
                <a:gd name="connsiteX1" fmla="*/ 155575 w 1015088"/>
                <a:gd name="connsiteY1" fmla="*/ 16901 h 1318651"/>
                <a:gd name="connsiteX2" fmla="*/ 587375 w 1015088"/>
                <a:gd name="connsiteY2" fmla="*/ 169301 h 1318651"/>
                <a:gd name="connsiteX3" fmla="*/ 593725 w 1015088"/>
                <a:gd name="connsiteY3" fmla="*/ 318526 h 1318651"/>
                <a:gd name="connsiteX4" fmla="*/ 650875 w 1015088"/>
                <a:gd name="connsiteY4" fmla="*/ 410601 h 1318651"/>
                <a:gd name="connsiteX5" fmla="*/ 638175 w 1015088"/>
                <a:gd name="connsiteY5" fmla="*/ 493151 h 1318651"/>
                <a:gd name="connsiteX6" fmla="*/ 650875 w 1015088"/>
                <a:gd name="connsiteY6" fmla="*/ 550301 h 1318651"/>
                <a:gd name="connsiteX7" fmla="*/ 631825 w 1015088"/>
                <a:gd name="connsiteY7" fmla="*/ 616976 h 1318651"/>
                <a:gd name="connsiteX8" fmla="*/ 679450 w 1015088"/>
                <a:gd name="connsiteY8" fmla="*/ 667776 h 1318651"/>
                <a:gd name="connsiteX9" fmla="*/ 768350 w 1015088"/>
                <a:gd name="connsiteY9" fmla="*/ 664601 h 1318651"/>
                <a:gd name="connsiteX10" fmla="*/ 885825 w 1015088"/>
                <a:gd name="connsiteY10" fmla="*/ 585226 h 1318651"/>
                <a:gd name="connsiteX11" fmla="*/ 1009650 w 1015088"/>
                <a:gd name="connsiteY11" fmla="*/ 645551 h 1318651"/>
                <a:gd name="connsiteX12" fmla="*/ 993775 w 1015088"/>
                <a:gd name="connsiteY12" fmla="*/ 813826 h 1318651"/>
                <a:gd name="connsiteX13" fmla="*/ 1000125 w 1015088"/>
                <a:gd name="connsiteY13" fmla="*/ 896376 h 1318651"/>
                <a:gd name="connsiteX14" fmla="*/ 793750 w 1015088"/>
                <a:gd name="connsiteY14" fmla="*/ 1223402 h 1318651"/>
                <a:gd name="connsiteX15" fmla="*/ 739775 w 1015088"/>
                <a:gd name="connsiteY15" fmla="*/ 1318651 h 1318651"/>
                <a:gd name="connsiteX0" fmla="*/ 0 w 1015088"/>
                <a:gd name="connsiteY0" fmla="*/ 10551 h 1366276"/>
                <a:gd name="connsiteX1" fmla="*/ 155575 w 1015088"/>
                <a:gd name="connsiteY1" fmla="*/ 16901 h 1366276"/>
                <a:gd name="connsiteX2" fmla="*/ 587375 w 1015088"/>
                <a:gd name="connsiteY2" fmla="*/ 169301 h 1366276"/>
                <a:gd name="connsiteX3" fmla="*/ 593725 w 1015088"/>
                <a:gd name="connsiteY3" fmla="*/ 318526 h 1366276"/>
                <a:gd name="connsiteX4" fmla="*/ 650875 w 1015088"/>
                <a:gd name="connsiteY4" fmla="*/ 410601 h 1366276"/>
                <a:gd name="connsiteX5" fmla="*/ 638175 w 1015088"/>
                <a:gd name="connsiteY5" fmla="*/ 493151 h 1366276"/>
                <a:gd name="connsiteX6" fmla="*/ 650875 w 1015088"/>
                <a:gd name="connsiteY6" fmla="*/ 550301 h 1366276"/>
                <a:gd name="connsiteX7" fmla="*/ 631825 w 1015088"/>
                <a:gd name="connsiteY7" fmla="*/ 616976 h 1366276"/>
                <a:gd name="connsiteX8" fmla="*/ 679450 w 1015088"/>
                <a:gd name="connsiteY8" fmla="*/ 667776 h 1366276"/>
                <a:gd name="connsiteX9" fmla="*/ 768350 w 1015088"/>
                <a:gd name="connsiteY9" fmla="*/ 664601 h 1366276"/>
                <a:gd name="connsiteX10" fmla="*/ 885825 w 1015088"/>
                <a:gd name="connsiteY10" fmla="*/ 585226 h 1366276"/>
                <a:gd name="connsiteX11" fmla="*/ 1009650 w 1015088"/>
                <a:gd name="connsiteY11" fmla="*/ 645551 h 1366276"/>
                <a:gd name="connsiteX12" fmla="*/ 993775 w 1015088"/>
                <a:gd name="connsiteY12" fmla="*/ 813826 h 1366276"/>
                <a:gd name="connsiteX13" fmla="*/ 1000125 w 1015088"/>
                <a:gd name="connsiteY13" fmla="*/ 896376 h 1366276"/>
                <a:gd name="connsiteX14" fmla="*/ 793750 w 1015088"/>
                <a:gd name="connsiteY14" fmla="*/ 1223402 h 1366276"/>
                <a:gd name="connsiteX15" fmla="*/ 742950 w 1015088"/>
                <a:gd name="connsiteY15" fmla="*/ 1366276 h 1366276"/>
                <a:gd name="connsiteX0" fmla="*/ 0 w 1015088"/>
                <a:gd name="connsiteY0" fmla="*/ 10551 h 1366276"/>
                <a:gd name="connsiteX1" fmla="*/ 155575 w 1015088"/>
                <a:gd name="connsiteY1" fmla="*/ 16901 h 1366276"/>
                <a:gd name="connsiteX2" fmla="*/ 587375 w 1015088"/>
                <a:gd name="connsiteY2" fmla="*/ 169301 h 1366276"/>
                <a:gd name="connsiteX3" fmla="*/ 593725 w 1015088"/>
                <a:gd name="connsiteY3" fmla="*/ 318526 h 1366276"/>
                <a:gd name="connsiteX4" fmla="*/ 650875 w 1015088"/>
                <a:gd name="connsiteY4" fmla="*/ 410601 h 1366276"/>
                <a:gd name="connsiteX5" fmla="*/ 638175 w 1015088"/>
                <a:gd name="connsiteY5" fmla="*/ 493151 h 1366276"/>
                <a:gd name="connsiteX6" fmla="*/ 650875 w 1015088"/>
                <a:gd name="connsiteY6" fmla="*/ 550301 h 1366276"/>
                <a:gd name="connsiteX7" fmla="*/ 631825 w 1015088"/>
                <a:gd name="connsiteY7" fmla="*/ 616976 h 1366276"/>
                <a:gd name="connsiteX8" fmla="*/ 679450 w 1015088"/>
                <a:gd name="connsiteY8" fmla="*/ 667776 h 1366276"/>
                <a:gd name="connsiteX9" fmla="*/ 768350 w 1015088"/>
                <a:gd name="connsiteY9" fmla="*/ 664601 h 1366276"/>
                <a:gd name="connsiteX10" fmla="*/ 885825 w 1015088"/>
                <a:gd name="connsiteY10" fmla="*/ 585226 h 1366276"/>
                <a:gd name="connsiteX11" fmla="*/ 1009650 w 1015088"/>
                <a:gd name="connsiteY11" fmla="*/ 645551 h 1366276"/>
                <a:gd name="connsiteX12" fmla="*/ 993775 w 1015088"/>
                <a:gd name="connsiteY12" fmla="*/ 813826 h 1366276"/>
                <a:gd name="connsiteX13" fmla="*/ 1000125 w 1015088"/>
                <a:gd name="connsiteY13" fmla="*/ 896376 h 1366276"/>
                <a:gd name="connsiteX14" fmla="*/ 793750 w 1015088"/>
                <a:gd name="connsiteY14" fmla="*/ 1223402 h 1366276"/>
                <a:gd name="connsiteX15" fmla="*/ 755650 w 1015088"/>
                <a:gd name="connsiteY15" fmla="*/ 1318651 h 1366276"/>
                <a:gd name="connsiteX16" fmla="*/ 742950 w 1015088"/>
                <a:gd name="connsiteY16" fmla="*/ 1366276 h 1366276"/>
                <a:gd name="connsiteX0" fmla="*/ 0 w 1015088"/>
                <a:gd name="connsiteY0" fmla="*/ 10551 h 1671076"/>
                <a:gd name="connsiteX1" fmla="*/ 155575 w 1015088"/>
                <a:gd name="connsiteY1" fmla="*/ 16901 h 1671076"/>
                <a:gd name="connsiteX2" fmla="*/ 587375 w 1015088"/>
                <a:gd name="connsiteY2" fmla="*/ 169301 h 1671076"/>
                <a:gd name="connsiteX3" fmla="*/ 593725 w 1015088"/>
                <a:gd name="connsiteY3" fmla="*/ 318526 h 1671076"/>
                <a:gd name="connsiteX4" fmla="*/ 650875 w 1015088"/>
                <a:gd name="connsiteY4" fmla="*/ 410601 h 1671076"/>
                <a:gd name="connsiteX5" fmla="*/ 638175 w 1015088"/>
                <a:gd name="connsiteY5" fmla="*/ 493151 h 1671076"/>
                <a:gd name="connsiteX6" fmla="*/ 650875 w 1015088"/>
                <a:gd name="connsiteY6" fmla="*/ 550301 h 1671076"/>
                <a:gd name="connsiteX7" fmla="*/ 631825 w 1015088"/>
                <a:gd name="connsiteY7" fmla="*/ 616976 h 1671076"/>
                <a:gd name="connsiteX8" fmla="*/ 679450 w 1015088"/>
                <a:gd name="connsiteY8" fmla="*/ 667776 h 1671076"/>
                <a:gd name="connsiteX9" fmla="*/ 768350 w 1015088"/>
                <a:gd name="connsiteY9" fmla="*/ 664601 h 1671076"/>
                <a:gd name="connsiteX10" fmla="*/ 885825 w 1015088"/>
                <a:gd name="connsiteY10" fmla="*/ 585226 h 1671076"/>
                <a:gd name="connsiteX11" fmla="*/ 1009650 w 1015088"/>
                <a:gd name="connsiteY11" fmla="*/ 645551 h 1671076"/>
                <a:gd name="connsiteX12" fmla="*/ 993775 w 1015088"/>
                <a:gd name="connsiteY12" fmla="*/ 813826 h 1671076"/>
                <a:gd name="connsiteX13" fmla="*/ 1000125 w 1015088"/>
                <a:gd name="connsiteY13" fmla="*/ 896376 h 1671076"/>
                <a:gd name="connsiteX14" fmla="*/ 793750 w 1015088"/>
                <a:gd name="connsiteY14" fmla="*/ 1223402 h 1671076"/>
                <a:gd name="connsiteX15" fmla="*/ 755650 w 1015088"/>
                <a:gd name="connsiteY15" fmla="*/ 1318651 h 1671076"/>
                <a:gd name="connsiteX16" fmla="*/ 882650 w 1015088"/>
                <a:gd name="connsiteY16" fmla="*/ 1671076 h 1671076"/>
                <a:gd name="connsiteX0" fmla="*/ 0 w 1015088"/>
                <a:gd name="connsiteY0" fmla="*/ 10551 h 1671076"/>
                <a:gd name="connsiteX1" fmla="*/ 155575 w 1015088"/>
                <a:gd name="connsiteY1" fmla="*/ 16901 h 1671076"/>
                <a:gd name="connsiteX2" fmla="*/ 587375 w 1015088"/>
                <a:gd name="connsiteY2" fmla="*/ 169301 h 1671076"/>
                <a:gd name="connsiteX3" fmla="*/ 593725 w 1015088"/>
                <a:gd name="connsiteY3" fmla="*/ 318526 h 1671076"/>
                <a:gd name="connsiteX4" fmla="*/ 650875 w 1015088"/>
                <a:gd name="connsiteY4" fmla="*/ 410601 h 1671076"/>
                <a:gd name="connsiteX5" fmla="*/ 638175 w 1015088"/>
                <a:gd name="connsiteY5" fmla="*/ 493151 h 1671076"/>
                <a:gd name="connsiteX6" fmla="*/ 650875 w 1015088"/>
                <a:gd name="connsiteY6" fmla="*/ 550301 h 1671076"/>
                <a:gd name="connsiteX7" fmla="*/ 631825 w 1015088"/>
                <a:gd name="connsiteY7" fmla="*/ 616976 h 1671076"/>
                <a:gd name="connsiteX8" fmla="*/ 679450 w 1015088"/>
                <a:gd name="connsiteY8" fmla="*/ 667776 h 1671076"/>
                <a:gd name="connsiteX9" fmla="*/ 768350 w 1015088"/>
                <a:gd name="connsiteY9" fmla="*/ 664601 h 1671076"/>
                <a:gd name="connsiteX10" fmla="*/ 885825 w 1015088"/>
                <a:gd name="connsiteY10" fmla="*/ 585226 h 1671076"/>
                <a:gd name="connsiteX11" fmla="*/ 1009650 w 1015088"/>
                <a:gd name="connsiteY11" fmla="*/ 645551 h 1671076"/>
                <a:gd name="connsiteX12" fmla="*/ 993775 w 1015088"/>
                <a:gd name="connsiteY12" fmla="*/ 813826 h 1671076"/>
                <a:gd name="connsiteX13" fmla="*/ 1000125 w 1015088"/>
                <a:gd name="connsiteY13" fmla="*/ 896376 h 1671076"/>
                <a:gd name="connsiteX14" fmla="*/ 793750 w 1015088"/>
                <a:gd name="connsiteY14" fmla="*/ 1223402 h 1671076"/>
                <a:gd name="connsiteX15" fmla="*/ 755650 w 1015088"/>
                <a:gd name="connsiteY15" fmla="*/ 1350401 h 1671076"/>
                <a:gd name="connsiteX16" fmla="*/ 882650 w 1015088"/>
                <a:gd name="connsiteY16" fmla="*/ 1671076 h 1671076"/>
                <a:gd name="connsiteX0" fmla="*/ 0 w 1015088"/>
                <a:gd name="connsiteY0" fmla="*/ 10551 h 1673304"/>
                <a:gd name="connsiteX1" fmla="*/ 155575 w 1015088"/>
                <a:gd name="connsiteY1" fmla="*/ 16901 h 1673304"/>
                <a:gd name="connsiteX2" fmla="*/ 587375 w 1015088"/>
                <a:gd name="connsiteY2" fmla="*/ 169301 h 1673304"/>
                <a:gd name="connsiteX3" fmla="*/ 593725 w 1015088"/>
                <a:gd name="connsiteY3" fmla="*/ 318526 h 1673304"/>
                <a:gd name="connsiteX4" fmla="*/ 650875 w 1015088"/>
                <a:gd name="connsiteY4" fmla="*/ 410601 h 1673304"/>
                <a:gd name="connsiteX5" fmla="*/ 638175 w 1015088"/>
                <a:gd name="connsiteY5" fmla="*/ 493151 h 1673304"/>
                <a:gd name="connsiteX6" fmla="*/ 650875 w 1015088"/>
                <a:gd name="connsiteY6" fmla="*/ 550301 h 1673304"/>
                <a:gd name="connsiteX7" fmla="*/ 631825 w 1015088"/>
                <a:gd name="connsiteY7" fmla="*/ 616976 h 1673304"/>
                <a:gd name="connsiteX8" fmla="*/ 679450 w 1015088"/>
                <a:gd name="connsiteY8" fmla="*/ 667776 h 1673304"/>
                <a:gd name="connsiteX9" fmla="*/ 768350 w 1015088"/>
                <a:gd name="connsiteY9" fmla="*/ 664601 h 1673304"/>
                <a:gd name="connsiteX10" fmla="*/ 885825 w 1015088"/>
                <a:gd name="connsiteY10" fmla="*/ 585226 h 1673304"/>
                <a:gd name="connsiteX11" fmla="*/ 1009650 w 1015088"/>
                <a:gd name="connsiteY11" fmla="*/ 645551 h 1673304"/>
                <a:gd name="connsiteX12" fmla="*/ 993775 w 1015088"/>
                <a:gd name="connsiteY12" fmla="*/ 813826 h 1673304"/>
                <a:gd name="connsiteX13" fmla="*/ 1000125 w 1015088"/>
                <a:gd name="connsiteY13" fmla="*/ 896376 h 1673304"/>
                <a:gd name="connsiteX14" fmla="*/ 793750 w 1015088"/>
                <a:gd name="connsiteY14" fmla="*/ 1223402 h 1673304"/>
                <a:gd name="connsiteX15" fmla="*/ 755650 w 1015088"/>
                <a:gd name="connsiteY15" fmla="*/ 1350401 h 1673304"/>
                <a:gd name="connsiteX16" fmla="*/ 873125 w 1015088"/>
                <a:gd name="connsiteY16" fmla="*/ 1639326 h 1673304"/>
                <a:gd name="connsiteX17" fmla="*/ 882650 w 1015088"/>
                <a:gd name="connsiteY17" fmla="*/ 1671076 h 1673304"/>
                <a:gd name="connsiteX0" fmla="*/ 0 w 1015088"/>
                <a:gd name="connsiteY0" fmla="*/ 10551 h 2106051"/>
                <a:gd name="connsiteX1" fmla="*/ 155575 w 1015088"/>
                <a:gd name="connsiteY1" fmla="*/ 16901 h 2106051"/>
                <a:gd name="connsiteX2" fmla="*/ 587375 w 1015088"/>
                <a:gd name="connsiteY2" fmla="*/ 169301 h 2106051"/>
                <a:gd name="connsiteX3" fmla="*/ 593725 w 1015088"/>
                <a:gd name="connsiteY3" fmla="*/ 318526 h 2106051"/>
                <a:gd name="connsiteX4" fmla="*/ 650875 w 1015088"/>
                <a:gd name="connsiteY4" fmla="*/ 410601 h 2106051"/>
                <a:gd name="connsiteX5" fmla="*/ 638175 w 1015088"/>
                <a:gd name="connsiteY5" fmla="*/ 493151 h 2106051"/>
                <a:gd name="connsiteX6" fmla="*/ 650875 w 1015088"/>
                <a:gd name="connsiteY6" fmla="*/ 550301 h 2106051"/>
                <a:gd name="connsiteX7" fmla="*/ 631825 w 1015088"/>
                <a:gd name="connsiteY7" fmla="*/ 616976 h 2106051"/>
                <a:gd name="connsiteX8" fmla="*/ 679450 w 1015088"/>
                <a:gd name="connsiteY8" fmla="*/ 667776 h 2106051"/>
                <a:gd name="connsiteX9" fmla="*/ 768350 w 1015088"/>
                <a:gd name="connsiteY9" fmla="*/ 664601 h 2106051"/>
                <a:gd name="connsiteX10" fmla="*/ 885825 w 1015088"/>
                <a:gd name="connsiteY10" fmla="*/ 585226 h 2106051"/>
                <a:gd name="connsiteX11" fmla="*/ 1009650 w 1015088"/>
                <a:gd name="connsiteY11" fmla="*/ 645551 h 2106051"/>
                <a:gd name="connsiteX12" fmla="*/ 993775 w 1015088"/>
                <a:gd name="connsiteY12" fmla="*/ 813826 h 2106051"/>
                <a:gd name="connsiteX13" fmla="*/ 1000125 w 1015088"/>
                <a:gd name="connsiteY13" fmla="*/ 896376 h 2106051"/>
                <a:gd name="connsiteX14" fmla="*/ 793750 w 1015088"/>
                <a:gd name="connsiteY14" fmla="*/ 1223402 h 2106051"/>
                <a:gd name="connsiteX15" fmla="*/ 755650 w 1015088"/>
                <a:gd name="connsiteY15" fmla="*/ 1350401 h 2106051"/>
                <a:gd name="connsiteX16" fmla="*/ 873125 w 1015088"/>
                <a:gd name="connsiteY16" fmla="*/ 1639326 h 2106051"/>
                <a:gd name="connsiteX17" fmla="*/ 765175 w 1015088"/>
                <a:gd name="connsiteY17" fmla="*/ 2106051 h 2106051"/>
                <a:gd name="connsiteX0" fmla="*/ 0 w 1015088"/>
                <a:gd name="connsiteY0" fmla="*/ 10551 h 2106051"/>
                <a:gd name="connsiteX1" fmla="*/ 155575 w 1015088"/>
                <a:gd name="connsiteY1" fmla="*/ 16901 h 2106051"/>
                <a:gd name="connsiteX2" fmla="*/ 587375 w 1015088"/>
                <a:gd name="connsiteY2" fmla="*/ 169301 h 2106051"/>
                <a:gd name="connsiteX3" fmla="*/ 593725 w 1015088"/>
                <a:gd name="connsiteY3" fmla="*/ 318526 h 2106051"/>
                <a:gd name="connsiteX4" fmla="*/ 650875 w 1015088"/>
                <a:gd name="connsiteY4" fmla="*/ 410601 h 2106051"/>
                <a:gd name="connsiteX5" fmla="*/ 638175 w 1015088"/>
                <a:gd name="connsiteY5" fmla="*/ 493151 h 2106051"/>
                <a:gd name="connsiteX6" fmla="*/ 650875 w 1015088"/>
                <a:gd name="connsiteY6" fmla="*/ 550301 h 2106051"/>
                <a:gd name="connsiteX7" fmla="*/ 631825 w 1015088"/>
                <a:gd name="connsiteY7" fmla="*/ 616976 h 2106051"/>
                <a:gd name="connsiteX8" fmla="*/ 679450 w 1015088"/>
                <a:gd name="connsiteY8" fmla="*/ 667776 h 2106051"/>
                <a:gd name="connsiteX9" fmla="*/ 768350 w 1015088"/>
                <a:gd name="connsiteY9" fmla="*/ 664601 h 2106051"/>
                <a:gd name="connsiteX10" fmla="*/ 885825 w 1015088"/>
                <a:gd name="connsiteY10" fmla="*/ 585226 h 2106051"/>
                <a:gd name="connsiteX11" fmla="*/ 1009650 w 1015088"/>
                <a:gd name="connsiteY11" fmla="*/ 645551 h 2106051"/>
                <a:gd name="connsiteX12" fmla="*/ 993775 w 1015088"/>
                <a:gd name="connsiteY12" fmla="*/ 813826 h 2106051"/>
                <a:gd name="connsiteX13" fmla="*/ 1000125 w 1015088"/>
                <a:gd name="connsiteY13" fmla="*/ 896376 h 2106051"/>
                <a:gd name="connsiteX14" fmla="*/ 793750 w 1015088"/>
                <a:gd name="connsiteY14" fmla="*/ 1223402 h 2106051"/>
                <a:gd name="connsiteX15" fmla="*/ 755650 w 1015088"/>
                <a:gd name="connsiteY15" fmla="*/ 1350401 h 2106051"/>
                <a:gd name="connsiteX16" fmla="*/ 885825 w 1015088"/>
                <a:gd name="connsiteY16" fmla="*/ 1706001 h 2106051"/>
                <a:gd name="connsiteX17" fmla="*/ 765175 w 1015088"/>
                <a:gd name="connsiteY17" fmla="*/ 2106051 h 2106051"/>
                <a:gd name="connsiteX0" fmla="*/ 0 w 1015088"/>
                <a:gd name="connsiteY0" fmla="*/ 10551 h 2106051"/>
                <a:gd name="connsiteX1" fmla="*/ 155575 w 1015088"/>
                <a:gd name="connsiteY1" fmla="*/ 16901 h 2106051"/>
                <a:gd name="connsiteX2" fmla="*/ 587375 w 1015088"/>
                <a:gd name="connsiteY2" fmla="*/ 169301 h 2106051"/>
                <a:gd name="connsiteX3" fmla="*/ 593725 w 1015088"/>
                <a:gd name="connsiteY3" fmla="*/ 318526 h 2106051"/>
                <a:gd name="connsiteX4" fmla="*/ 650875 w 1015088"/>
                <a:gd name="connsiteY4" fmla="*/ 410601 h 2106051"/>
                <a:gd name="connsiteX5" fmla="*/ 638175 w 1015088"/>
                <a:gd name="connsiteY5" fmla="*/ 493151 h 2106051"/>
                <a:gd name="connsiteX6" fmla="*/ 650875 w 1015088"/>
                <a:gd name="connsiteY6" fmla="*/ 550301 h 2106051"/>
                <a:gd name="connsiteX7" fmla="*/ 631825 w 1015088"/>
                <a:gd name="connsiteY7" fmla="*/ 616976 h 2106051"/>
                <a:gd name="connsiteX8" fmla="*/ 679450 w 1015088"/>
                <a:gd name="connsiteY8" fmla="*/ 667776 h 2106051"/>
                <a:gd name="connsiteX9" fmla="*/ 768350 w 1015088"/>
                <a:gd name="connsiteY9" fmla="*/ 664601 h 2106051"/>
                <a:gd name="connsiteX10" fmla="*/ 885825 w 1015088"/>
                <a:gd name="connsiteY10" fmla="*/ 585226 h 2106051"/>
                <a:gd name="connsiteX11" fmla="*/ 1009650 w 1015088"/>
                <a:gd name="connsiteY11" fmla="*/ 645551 h 2106051"/>
                <a:gd name="connsiteX12" fmla="*/ 993775 w 1015088"/>
                <a:gd name="connsiteY12" fmla="*/ 813826 h 2106051"/>
                <a:gd name="connsiteX13" fmla="*/ 1000125 w 1015088"/>
                <a:gd name="connsiteY13" fmla="*/ 896376 h 2106051"/>
                <a:gd name="connsiteX14" fmla="*/ 793750 w 1015088"/>
                <a:gd name="connsiteY14" fmla="*/ 1223402 h 2106051"/>
                <a:gd name="connsiteX15" fmla="*/ 755650 w 1015088"/>
                <a:gd name="connsiteY15" fmla="*/ 1350401 h 2106051"/>
                <a:gd name="connsiteX16" fmla="*/ 885825 w 1015088"/>
                <a:gd name="connsiteY16" fmla="*/ 1706001 h 2106051"/>
                <a:gd name="connsiteX17" fmla="*/ 765175 w 1015088"/>
                <a:gd name="connsiteY17" fmla="*/ 2106051 h 2106051"/>
                <a:gd name="connsiteX0" fmla="*/ 0 w 1015088"/>
                <a:gd name="connsiteY0" fmla="*/ 10551 h 2106051"/>
                <a:gd name="connsiteX1" fmla="*/ 155575 w 1015088"/>
                <a:gd name="connsiteY1" fmla="*/ 16901 h 2106051"/>
                <a:gd name="connsiteX2" fmla="*/ 587375 w 1015088"/>
                <a:gd name="connsiteY2" fmla="*/ 169301 h 2106051"/>
                <a:gd name="connsiteX3" fmla="*/ 593725 w 1015088"/>
                <a:gd name="connsiteY3" fmla="*/ 318526 h 2106051"/>
                <a:gd name="connsiteX4" fmla="*/ 650875 w 1015088"/>
                <a:gd name="connsiteY4" fmla="*/ 410601 h 2106051"/>
                <a:gd name="connsiteX5" fmla="*/ 638175 w 1015088"/>
                <a:gd name="connsiteY5" fmla="*/ 493151 h 2106051"/>
                <a:gd name="connsiteX6" fmla="*/ 650875 w 1015088"/>
                <a:gd name="connsiteY6" fmla="*/ 550301 h 2106051"/>
                <a:gd name="connsiteX7" fmla="*/ 631825 w 1015088"/>
                <a:gd name="connsiteY7" fmla="*/ 616976 h 2106051"/>
                <a:gd name="connsiteX8" fmla="*/ 679450 w 1015088"/>
                <a:gd name="connsiteY8" fmla="*/ 667776 h 2106051"/>
                <a:gd name="connsiteX9" fmla="*/ 768350 w 1015088"/>
                <a:gd name="connsiteY9" fmla="*/ 664601 h 2106051"/>
                <a:gd name="connsiteX10" fmla="*/ 885825 w 1015088"/>
                <a:gd name="connsiteY10" fmla="*/ 585226 h 2106051"/>
                <a:gd name="connsiteX11" fmla="*/ 1009650 w 1015088"/>
                <a:gd name="connsiteY11" fmla="*/ 645551 h 2106051"/>
                <a:gd name="connsiteX12" fmla="*/ 993775 w 1015088"/>
                <a:gd name="connsiteY12" fmla="*/ 813826 h 2106051"/>
                <a:gd name="connsiteX13" fmla="*/ 1000125 w 1015088"/>
                <a:gd name="connsiteY13" fmla="*/ 896376 h 2106051"/>
                <a:gd name="connsiteX14" fmla="*/ 793750 w 1015088"/>
                <a:gd name="connsiteY14" fmla="*/ 1223402 h 2106051"/>
                <a:gd name="connsiteX15" fmla="*/ 755650 w 1015088"/>
                <a:gd name="connsiteY15" fmla="*/ 1350401 h 2106051"/>
                <a:gd name="connsiteX16" fmla="*/ 885825 w 1015088"/>
                <a:gd name="connsiteY16" fmla="*/ 1706001 h 2106051"/>
                <a:gd name="connsiteX17" fmla="*/ 765175 w 1015088"/>
                <a:gd name="connsiteY17" fmla="*/ 2106051 h 2106051"/>
                <a:gd name="connsiteX0" fmla="*/ 0 w 1015088"/>
                <a:gd name="connsiteY0" fmla="*/ 10551 h 2115264"/>
                <a:gd name="connsiteX1" fmla="*/ 155575 w 1015088"/>
                <a:gd name="connsiteY1" fmla="*/ 16901 h 2115264"/>
                <a:gd name="connsiteX2" fmla="*/ 587375 w 1015088"/>
                <a:gd name="connsiteY2" fmla="*/ 169301 h 2115264"/>
                <a:gd name="connsiteX3" fmla="*/ 593725 w 1015088"/>
                <a:gd name="connsiteY3" fmla="*/ 318526 h 2115264"/>
                <a:gd name="connsiteX4" fmla="*/ 650875 w 1015088"/>
                <a:gd name="connsiteY4" fmla="*/ 410601 h 2115264"/>
                <a:gd name="connsiteX5" fmla="*/ 638175 w 1015088"/>
                <a:gd name="connsiteY5" fmla="*/ 493151 h 2115264"/>
                <a:gd name="connsiteX6" fmla="*/ 650875 w 1015088"/>
                <a:gd name="connsiteY6" fmla="*/ 550301 h 2115264"/>
                <a:gd name="connsiteX7" fmla="*/ 631825 w 1015088"/>
                <a:gd name="connsiteY7" fmla="*/ 616976 h 2115264"/>
                <a:gd name="connsiteX8" fmla="*/ 679450 w 1015088"/>
                <a:gd name="connsiteY8" fmla="*/ 667776 h 2115264"/>
                <a:gd name="connsiteX9" fmla="*/ 768350 w 1015088"/>
                <a:gd name="connsiteY9" fmla="*/ 664601 h 2115264"/>
                <a:gd name="connsiteX10" fmla="*/ 885825 w 1015088"/>
                <a:gd name="connsiteY10" fmla="*/ 585226 h 2115264"/>
                <a:gd name="connsiteX11" fmla="*/ 1009650 w 1015088"/>
                <a:gd name="connsiteY11" fmla="*/ 645551 h 2115264"/>
                <a:gd name="connsiteX12" fmla="*/ 993775 w 1015088"/>
                <a:gd name="connsiteY12" fmla="*/ 813826 h 2115264"/>
                <a:gd name="connsiteX13" fmla="*/ 1000125 w 1015088"/>
                <a:gd name="connsiteY13" fmla="*/ 896376 h 2115264"/>
                <a:gd name="connsiteX14" fmla="*/ 793750 w 1015088"/>
                <a:gd name="connsiteY14" fmla="*/ 1223402 h 2115264"/>
                <a:gd name="connsiteX15" fmla="*/ 755650 w 1015088"/>
                <a:gd name="connsiteY15" fmla="*/ 1350401 h 2115264"/>
                <a:gd name="connsiteX16" fmla="*/ 885825 w 1015088"/>
                <a:gd name="connsiteY16" fmla="*/ 1706001 h 2115264"/>
                <a:gd name="connsiteX17" fmla="*/ 771525 w 1015088"/>
                <a:gd name="connsiteY17" fmla="*/ 2077476 h 2115264"/>
                <a:gd name="connsiteX18" fmla="*/ 765175 w 1015088"/>
                <a:gd name="connsiteY18" fmla="*/ 2106051 h 2115264"/>
                <a:gd name="connsiteX0" fmla="*/ 0 w 1015088"/>
                <a:gd name="connsiteY0" fmla="*/ 10551 h 2668026"/>
                <a:gd name="connsiteX1" fmla="*/ 155575 w 1015088"/>
                <a:gd name="connsiteY1" fmla="*/ 16901 h 2668026"/>
                <a:gd name="connsiteX2" fmla="*/ 587375 w 1015088"/>
                <a:gd name="connsiteY2" fmla="*/ 169301 h 2668026"/>
                <a:gd name="connsiteX3" fmla="*/ 593725 w 1015088"/>
                <a:gd name="connsiteY3" fmla="*/ 318526 h 2668026"/>
                <a:gd name="connsiteX4" fmla="*/ 650875 w 1015088"/>
                <a:gd name="connsiteY4" fmla="*/ 410601 h 2668026"/>
                <a:gd name="connsiteX5" fmla="*/ 638175 w 1015088"/>
                <a:gd name="connsiteY5" fmla="*/ 493151 h 2668026"/>
                <a:gd name="connsiteX6" fmla="*/ 650875 w 1015088"/>
                <a:gd name="connsiteY6" fmla="*/ 550301 h 2668026"/>
                <a:gd name="connsiteX7" fmla="*/ 631825 w 1015088"/>
                <a:gd name="connsiteY7" fmla="*/ 616976 h 2668026"/>
                <a:gd name="connsiteX8" fmla="*/ 679450 w 1015088"/>
                <a:gd name="connsiteY8" fmla="*/ 667776 h 2668026"/>
                <a:gd name="connsiteX9" fmla="*/ 768350 w 1015088"/>
                <a:gd name="connsiteY9" fmla="*/ 664601 h 2668026"/>
                <a:gd name="connsiteX10" fmla="*/ 885825 w 1015088"/>
                <a:gd name="connsiteY10" fmla="*/ 585226 h 2668026"/>
                <a:gd name="connsiteX11" fmla="*/ 1009650 w 1015088"/>
                <a:gd name="connsiteY11" fmla="*/ 645551 h 2668026"/>
                <a:gd name="connsiteX12" fmla="*/ 993775 w 1015088"/>
                <a:gd name="connsiteY12" fmla="*/ 813826 h 2668026"/>
                <a:gd name="connsiteX13" fmla="*/ 1000125 w 1015088"/>
                <a:gd name="connsiteY13" fmla="*/ 896376 h 2668026"/>
                <a:gd name="connsiteX14" fmla="*/ 793750 w 1015088"/>
                <a:gd name="connsiteY14" fmla="*/ 1223402 h 2668026"/>
                <a:gd name="connsiteX15" fmla="*/ 755650 w 1015088"/>
                <a:gd name="connsiteY15" fmla="*/ 1350401 h 2668026"/>
                <a:gd name="connsiteX16" fmla="*/ 885825 w 1015088"/>
                <a:gd name="connsiteY16" fmla="*/ 1706001 h 2668026"/>
                <a:gd name="connsiteX17" fmla="*/ 771525 w 1015088"/>
                <a:gd name="connsiteY17" fmla="*/ 2077476 h 2668026"/>
                <a:gd name="connsiteX18" fmla="*/ 488950 w 1015088"/>
                <a:gd name="connsiteY18" fmla="*/ 2668026 h 2668026"/>
                <a:gd name="connsiteX0" fmla="*/ 0 w 1015088"/>
                <a:gd name="connsiteY0" fmla="*/ 10551 h 2668026"/>
                <a:gd name="connsiteX1" fmla="*/ 155575 w 1015088"/>
                <a:gd name="connsiteY1" fmla="*/ 16901 h 2668026"/>
                <a:gd name="connsiteX2" fmla="*/ 587375 w 1015088"/>
                <a:gd name="connsiteY2" fmla="*/ 169301 h 2668026"/>
                <a:gd name="connsiteX3" fmla="*/ 593725 w 1015088"/>
                <a:gd name="connsiteY3" fmla="*/ 318526 h 2668026"/>
                <a:gd name="connsiteX4" fmla="*/ 650875 w 1015088"/>
                <a:gd name="connsiteY4" fmla="*/ 410601 h 2668026"/>
                <a:gd name="connsiteX5" fmla="*/ 638175 w 1015088"/>
                <a:gd name="connsiteY5" fmla="*/ 493151 h 2668026"/>
                <a:gd name="connsiteX6" fmla="*/ 650875 w 1015088"/>
                <a:gd name="connsiteY6" fmla="*/ 550301 h 2668026"/>
                <a:gd name="connsiteX7" fmla="*/ 631825 w 1015088"/>
                <a:gd name="connsiteY7" fmla="*/ 616976 h 2668026"/>
                <a:gd name="connsiteX8" fmla="*/ 679450 w 1015088"/>
                <a:gd name="connsiteY8" fmla="*/ 667776 h 2668026"/>
                <a:gd name="connsiteX9" fmla="*/ 768350 w 1015088"/>
                <a:gd name="connsiteY9" fmla="*/ 664601 h 2668026"/>
                <a:gd name="connsiteX10" fmla="*/ 885825 w 1015088"/>
                <a:gd name="connsiteY10" fmla="*/ 585226 h 2668026"/>
                <a:gd name="connsiteX11" fmla="*/ 1009650 w 1015088"/>
                <a:gd name="connsiteY11" fmla="*/ 645551 h 2668026"/>
                <a:gd name="connsiteX12" fmla="*/ 993775 w 1015088"/>
                <a:gd name="connsiteY12" fmla="*/ 813826 h 2668026"/>
                <a:gd name="connsiteX13" fmla="*/ 1000125 w 1015088"/>
                <a:gd name="connsiteY13" fmla="*/ 896376 h 2668026"/>
                <a:gd name="connsiteX14" fmla="*/ 793750 w 1015088"/>
                <a:gd name="connsiteY14" fmla="*/ 1223402 h 2668026"/>
                <a:gd name="connsiteX15" fmla="*/ 755650 w 1015088"/>
                <a:gd name="connsiteY15" fmla="*/ 1350401 h 2668026"/>
                <a:gd name="connsiteX16" fmla="*/ 885825 w 1015088"/>
                <a:gd name="connsiteY16" fmla="*/ 1706001 h 2668026"/>
                <a:gd name="connsiteX17" fmla="*/ 771525 w 1015088"/>
                <a:gd name="connsiteY17" fmla="*/ 2077476 h 2668026"/>
                <a:gd name="connsiteX18" fmla="*/ 584200 w 1015088"/>
                <a:gd name="connsiteY18" fmla="*/ 2464825 h 2668026"/>
                <a:gd name="connsiteX19" fmla="*/ 488950 w 1015088"/>
                <a:gd name="connsiteY19" fmla="*/ 2668026 h 2668026"/>
                <a:gd name="connsiteX0" fmla="*/ 0 w 1015088"/>
                <a:gd name="connsiteY0" fmla="*/ 10551 h 2668026"/>
                <a:gd name="connsiteX1" fmla="*/ 155575 w 1015088"/>
                <a:gd name="connsiteY1" fmla="*/ 16901 h 2668026"/>
                <a:gd name="connsiteX2" fmla="*/ 587375 w 1015088"/>
                <a:gd name="connsiteY2" fmla="*/ 169301 h 2668026"/>
                <a:gd name="connsiteX3" fmla="*/ 593725 w 1015088"/>
                <a:gd name="connsiteY3" fmla="*/ 318526 h 2668026"/>
                <a:gd name="connsiteX4" fmla="*/ 650875 w 1015088"/>
                <a:gd name="connsiteY4" fmla="*/ 410601 h 2668026"/>
                <a:gd name="connsiteX5" fmla="*/ 638175 w 1015088"/>
                <a:gd name="connsiteY5" fmla="*/ 493151 h 2668026"/>
                <a:gd name="connsiteX6" fmla="*/ 650875 w 1015088"/>
                <a:gd name="connsiteY6" fmla="*/ 550301 h 2668026"/>
                <a:gd name="connsiteX7" fmla="*/ 631825 w 1015088"/>
                <a:gd name="connsiteY7" fmla="*/ 616976 h 2668026"/>
                <a:gd name="connsiteX8" fmla="*/ 679450 w 1015088"/>
                <a:gd name="connsiteY8" fmla="*/ 667776 h 2668026"/>
                <a:gd name="connsiteX9" fmla="*/ 768350 w 1015088"/>
                <a:gd name="connsiteY9" fmla="*/ 664601 h 2668026"/>
                <a:gd name="connsiteX10" fmla="*/ 885825 w 1015088"/>
                <a:gd name="connsiteY10" fmla="*/ 585226 h 2668026"/>
                <a:gd name="connsiteX11" fmla="*/ 1009650 w 1015088"/>
                <a:gd name="connsiteY11" fmla="*/ 645551 h 2668026"/>
                <a:gd name="connsiteX12" fmla="*/ 993775 w 1015088"/>
                <a:gd name="connsiteY12" fmla="*/ 813826 h 2668026"/>
                <a:gd name="connsiteX13" fmla="*/ 1000125 w 1015088"/>
                <a:gd name="connsiteY13" fmla="*/ 896376 h 2668026"/>
                <a:gd name="connsiteX14" fmla="*/ 793750 w 1015088"/>
                <a:gd name="connsiteY14" fmla="*/ 1223402 h 2668026"/>
                <a:gd name="connsiteX15" fmla="*/ 755650 w 1015088"/>
                <a:gd name="connsiteY15" fmla="*/ 1350401 h 2668026"/>
                <a:gd name="connsiteX16" fmla="*/ 885825 w 1015088"/>
                <a:gd name="connsiteY16" fmla="*/ 1706001 h 2668026"/>
                <a:gd name="connsiteX17" fmla="*/ 771525 w 1015088"/>
                <a:gd name="connsiteY17" fmla="*/ 2077476 h 2668026"/>
                <a:gd name="connsiteX18" fmla="*/ 673100 w 1015088"/>
                <a:gd name="connsiteY18" fmla="*/ 2617225 h 2668026"/>
                <a:gd name="connsiteX19" fmla="*/ 488950 w 1015088"/>
                <a:gd name="connsiteY19" fmla="*/ 2668026 h 2668026"/>
                <a:gd name="connsiteX0" fmla="*/ 0 w 1015088"/>
                <a:gd name="connsiteY0" fmla="*/ 10551 h 2668026"/>
                <a:gd name="connsiteX1" fmla="*/ 155575 w 1015088"/>
                <a:gd name="connsiteY1" fmla="*/ 16901 h 2668026"/>
                <a:gd name="connsiteX2" fmla="*/ 587375 w 1015088"/>
                <a:gd name="connsiteY2" fmla="*/ 169301 h 2668026"/>
                <a:gd name="connsiteX3" fmla="*/ 593725 w 1015088"/>
                <a:gd name="connsiteY3" fmla="*/ 318526 h 2668026"/>
                <a:gd name="connsiteX4" fmla="*/ 650875 w 1015088"/>
                <a:gd name="connsiteY4" fmla="*/ 410601 h 2668026"/>
                <a:gd name="connsiteX5" fmla="*/ 638175 w 1015088"/>
                <a:gd name="connsiteY5" fmla="*/ 493151 h 2668026"/>
                <a:gd name="connsiteX6" fmla="*/ 650875 w 1015088"/>
                <a:gd name="connsiteY6" fmla="*/ 550301 h 2668026"/>
                <a:gd name="connsiteX7" fmla="*/ 631825 w 1015088"/>
                <a:gd name="connsiteY7" fmla="*/ 616976 h 2668026"/>
                <a:gd name="connsiteX8" fmla="*/ 679450 w 1015088"/>
                <a:gd name="connsiteY8" fmla="*/ 667776 h 2668026"/>
                <a:gd name="connsiteX9" fmla="*/ 768350 w 1015088"/>
                <a:gd name="connsiteY9" fmla="*/ 664601 h 2668026"/>
                <a:gd name="connsiteX10" fmla="*/ 885825 w 1015088"/>
                <a:gd name="connsiteY10" fmla="*/ 585226 h 2668026"/>
                <a:gd name="connsiteX11" fmla="*/ 1009650 w 1015088"/>
                <a:gd name="connsiteY11" fmla="*/ 645551 h 2668026"/>
                <a:gd name="connsiteX12" fmla="*/ 993775 w 1015088"/>
                <a:gd name="connsiteY12" fmla="*/ 813826 h 2668026"/>
                <a:gd name="connsiteX13" fmla="*/ 1000125 w 1015088"/>
                <a:gd name="connsiteY13" fmla="*/ 896376 h 2668026"/>
                <a:gd name="connsiteX14" fmla="*/ 793750 w 1015088"/>
                <a:gd name="connsiteY14" fmla="*/ 1223402 h 2668026"/>
                <a:gd name="connsiteX15" fmla="*/ 755650 w 1015088"/>
                <a:gd name="connsiteY15" fmla="*/ 1350401 h 2668026"/>
                <a:gd name="connsiteX16" fmla="*/ 885825 w 1015088"/>
                <a:gd name="connsiteY16" fmla="*/ 1706001 h 2668026"/>
                <a:gd name="connsiteX17" fmla="*/ 771525 w 1015088"/>
                <a:gd name="connsiteY17" fmla="*/ 2077476 h 2668026"/>
                <a:gd name="connsiteX18" fmla="*/ 720725 w 1015088"/>
                <a:gd name="connsiteY18" fmla="*/ 2347350 h 2668026"/>
                <a:gd name="connsiteX19" fmla="*/ 673100 w 1015088"/>
                <a:gd name="connsiteY19" fmla="*/ 2617225 h 2668026"/>
                <a:gd name="connsiteX20" fmla="*/ 488950 w 1015088"/>
                <a:gd name="connsiteY20" fmla="*/ 2668026 h 2668026"/>
                <a:gd name="connsiteX0" fmla="*/ 0 w 1015088"/>
                <a:gd name="connsiteY0" fmla="*/ 10551 h 2668026"/>
                <a:gd name="connsiteX1" fmla="*/ 155575 w 1015088"/>
                <a:gd name="connsiteY1" fmla="*/ 16901 h 2668026"/>
                <a:gd name="connsiteX2" fmla="*/ 587375 w 1015088"/>
                <a:gd name="connsiteY2" fmla="*/ 169301 h 2668026"/>
                <a:gd name="connsiteX3" fmla="*/ 593725 w 1015088"/>
                <a:gd name="connsiteY3" fmla="*/ 318526 h 2668026"/>
                <a:gd name="connsiteX4" fmla="*/ 650875 w 1015088"/>
                <a:gd name="connsiteY4" fmla="*/ 410601 h 2668026"/>
                <a:gd name="connsiteX5" fmla="*/ 638175 w 1015088"/>
                <a:gd name="connsiteY5" fmla="*/ 493151 h 2668026"/>
                <a:gd name="connsiteX6" fmla="*/ 650875 w 1015088"/>
                <a:gd name="connsiteY6" fmla="*/ 550301 h 2668026"/>
                <a:gd name="connsiteX7" fmla="*/ 631825 w 1015088"/>
                <a:gd name="connsiteY7" fmla="*/ 616976 h 2668026"/>
                <a:gd name="connsiteX8" fmla="*/ 679450 w 1015088"/>
                <a:gd name="connsiteY8" fmla="*/ 667776 h 2668026"/>
                <a:gd name="connsiteX9" fmla="*/ 768350 w 1015088"/>
                <a:gd name="connsiteY9" fmla="*/ 664601 h 2668026"/>
                <a:gd name="connsiteX10" fmla="*/ 885825 w 1015088"/>
                <a:gd name="connsiteY10" fmla="*/ 585226 h 2668026"/>
                <a:gd name="connsiteX11" fmla="*/ 1009650 w 1015088"/>
                <a:gd name="connsiteY11" fmla="*/ 645551 h 2668026"/>
                <a:gd name="connsiteX12" fmla="*/ 993775 w 1015088"/>
                <a:gd name="connsiteY12" fmla="*/ 813826 h 2668026"/>
                <a:gd name="connsiteX13" fmla="*/ 1000125 w 1015088"/>
                <a:gd name="connsiteY13" fmla="*/ 896376 h 2668026"/>
                <a:gd name="connsiteX14" fmla="*/ 793750 w 1015088"/>
                <a:gd name="connsiteY14" fmla="*/ 1223402 h 2668026"/>
                <a:gd name="connsiteX15" fmla="*/ 755650 w 1015088"/>
                <a:gd name="connsiteY15" fmla="*/ 1350401 h 2668026"/>
                <a:gd name="connsiteX16" fmla="*/ 885825 w 1015088"/>
                <a:gd name="connsiteY16" fmla="*/ 1706001 h 2668026"/>
                <a:gd name="connsiteX17" fmla="*/ 771525 w 1015088"/>
                <a:gd name="connsiteY17" fmla="*/ 2077476 h 2668026"/>
                <a:gd name="connsiteX18" fmla="*/ 777875 w 1015088"/>
                <a:gd name="connsiteY18" fmla="*/ 2347350 h 2668026"/>
                <a:gd name="connsiteX19" fmla="*/ 673100 w 1015088"/>
                <a:gd name="connsiteY19" fmla="*/ 2617225 h 2668026"/>
                <a:gd name="connsiteX20" fmla="*/ 488950 w 1015088"/>
                <a:gd name="connsiteY20" fmla="*/ 2668026 h 2668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15088" h="2668026">
                  <a:moveTo>
                    <a:pt x="0" y="10551"/>
                  </a:moveTo>
                  <a:cubicBezTo>
                    <a:pt x="28839" y="497"/>
                    <a:pt x="57679" y="-9557"/>
                    <a:pt x="155575" y="16901"/>
                  </a:cubicBezTo>
                  <a:cubicBezTo>
                    <a:pt x="253471" y="43359"/>
                    <a:pt x="514350" y="119030"/>
                    <a:pt x="587375" y="169301"/>
                  </a:cubicBezTo>
                  <a:cubicBezTo>
                    <a:pt x="660400" y="219572"/>
                    <a:pt x="583142" y="278309"/>
                    <a:pt x="593725" y="318526"/>
                  </a:cubicBezTo>
                  <a:cubicBezTo>
                    <a:pt x="604308" y="358743"/>
                    <a:pt x="643467" y="381497"/>
                    <a:pt x="650875" y="410601"/>
                  </a:cubicBezTo>
                  <a:cubicBezTo>
                    <a:pt x="658283" y="439705"/>
                    <a:pt x="638175" y="469868"/>
                    <a:pt x="638175" y="493151"/>
                  </a:cubicBezTo>
                  <a:cubicBezTo>
                    <a:pt x="638175" y="516434"/>
                    <a:pt x="651933" y="529664"/>
                    <a:pt x="650875" y="550301"/>
                  </a:cubicBezTo>
                  <a:cubicBezTo>
                    <a:pt x="649817" y="570938"/>
                    <a:pt x="627063" y="597397"/>
                    <a:pt x="631825" y="616976"/>
                  </a:cubicBezTo>
                  <a:cubicBezTo>
                    <a:pt x="636587" y="636555"/>
                    <a:pt x="656696" y="659839"/>
                    <a:pt x="679450" y="667776"/>
                  </a:cubicBezTo>
                  <a:cubicBezTo>
                    <a:pt x="702204" y="675714"/>
                    <a:pt x="733954" y="678359"/>
                    <a:pt x="768350" y="664601"/>
                  </a:cubicBezTo>
                  <a:cubicBezTo>
                    <a:pt x="802746" y="650843"/>
                    <a:pt x="845608" y="588401"/>
                    <a:pt x="885825" y="585226"/>
                  </a:cubicBezTo>
                  <a:cubicBezTo>
                    <a:pt x="926042" y="582051"/>
                    <a:pt x="991658" y="607451"/>
                    <a:pt x="1009650" y="645551"/>
                  </a:cubicBezTo>
                  <a:cubicBezTo>
                    <a:pt x="1027642" y="683651"/>
                    <a:pt x="995362" y="772022"/>
                    <a:pt x="993775" y="813826"/>
                  </a:cubicBezTo>
                  <a:cubicBezTo>
                    <a:pt x="992188" y="855630"/>
                    <a:pt x="1033462" y="828113"/>
                    <a:pt x="1000125" y="896376"/>
                  </a:cubicBezTo>
                  <a:cubicBezTo>
                    <a:pt x="966788" y="964639"/>
                    <a:pt x="834496" y="1153023"/>
                    <a:pt x="793750" y="1223402"/>
                  </a:cubicBezTo>
                  <a:cubicBezTo>
                    <a:pt x="772054" y="1274731"/>
                    <a:pt x="742421" y="1281080"/>
                    <a:pt x="755650" y="1350401"/>
                  </a:cubicBezTo>
                  <a:cubicBezTo>
                    <a:pt x="768879" y="1419722"/>
                    <a:pt x="883179" y="1584822"/>
                    <a:pt x="885825" y="1706001"/>
                  </a:cubicBezTo>
                  <a:cubicBezTo>
                    <a:pt x="888471" y="1827180"/>
                    <a:pt x="799042" y="1970585"/>
                    <a:pt x="771525" y="2077476"/>
                  </a:cubicBezTo>
                  <a:cubicBezTo>
                    <a:pt x="744008" y="2184367"/>
                    <a:pt x="794279" y="2257392"/>
                    <a:pt x="777875" y="2347350"/>
                  </a:cubicBezTo>
                  <a:cubicBezTo>
                    <a:pt x="761471" y="2437308"/>
                    <a:pt x="711729" y="2563779"/>
                    <a:pt x="673100" y="2617225"/>
                  </a:cubicBezTo>
                  <a:cubicBezTo>
                    <a:pt x="626004" y="2715650"/>
                    <a:pt x="504825" y="2634159"/>
                    <a:pt x="488950" y="2668026"/>
                  </a:cubicBezTo>
                </a:path>
              </a:pathLst>
            </a:custGeom>
            <a:ln>
              <a:solidFill>
                <a:srgbClr val="FF2C00"/>
              </a:solidFill>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fr-FR"/>
            </a:p>
          </p:txBody>
        </p:sp>
        <p:cxnSp>
          <p:nvCxnSpPr>
            <p:cNvPr id="14" name="Connecteur droit avec flèche 13"/>
            <p:cNvCxnSpPr/>
            <p:nvPr/>
          </p:nvCxnSpPr>
          <p:spPr>
            <a:xfrm flipH="1" flipV="1">
              <a:off x="7569200" y="2034150"/>
              <a:ext cx="301625" cy="101600"/>
            </a:xfrm>
            <a:prstGeom prst="straightConnector1">
              <a:avLst/>
            </a:prstGeom>
            <a:ln>
              <a:solidFill>
                <a:srgbClr val="FF2C00"/>
              </a:solidFill>
              <a:headEnd type="none"/>
              <a:tailEnd type="triangle"/>
            </a:ln>
          </p:spPr>
          <p:style>
            <a:lnRef idx="3">
              <a:schemeClr val="accent2"/>
            </a:lnRef>
            <a:fillRef idx="0">
              <a:schemeClr val="accent2"/>
            </a:fillRef>
            <a:effectRef idx="2">
              <a:schemeClr val="accent2"/>
            </a:effectRef>
            <a:fontRef idx="minor">
              <a:schemeClr val="tx1"/>
            </a:fontRef>
          </p:style>
        </p:cxnSp>
        <p:cxnSp>
          <p:nvCxnSpPr>
            <p:cNvPr id="17" name="Connecteur droit avec flèche 16"/>
            <p:cNvCxnSpPr/>
            <p:nvPr/>
          </p:nvCxnSpPr>
          <p:spPr>
            <a:xfrm flipH="1">
              <a:off x="8093074" y="4484312"/>
              <a:ext cx="111126" cy="289950"/>
            </a:xfrm>
            <a:prstGeom prst="straightConnector1">
              <a:avLst/>
            </a:prstGeom>
            <a:ln>
              <a:solidFill>
                <a:srgbClr val="FF2C00"/>
              </a:solidFill>
              <a:headEnd type="none"/>
              <a:tailEnd type="triangle"/>
            </a:ln>
          </p:spPr>
          <p:style>
            <a:lnRef idx="3">
              <a:schemeClr val="accent2"/>
            </a:lnRef>
            <a:fillRef idx="0">
              <a:schemeClr val="accent2"/>
            </a:fillRef>
            <a:effectRef idx="2">
              <a:schemeClr val="accent2"/>
            </a:effectRef>
            <a:fontRef idx="minor">
              <a:schemeClr val="tx1"/>
            </a:fontRef>
          </p:style>
        </p:cxnSp>
      </p:grpSp>
    </p:spTree>
    <p:extLst>
      <p:ext uri="{BB962C8B-B14F-4D97-AF65-F5344CB8AC3E}">
        <p14:creationId xmlns:p14="http://schemas.microsoft.com/office/powerpoint/2010/main" val="79896389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a:latin typeface="+mn-lt"/>
              </a:rPr>
              <a:t> </a:t>
            </a:r>
            <a:r>
              <a:rPr lang="fr-FR" dirty="0" smtClean="0">
                <a:latin typeface="+mn-lt"/>
              </a:rPr>
              <a:t>  4 - Historique des submersions </a:t>
            </a:r>
            <a:endParaRPr lang="fr-FR" dirty="0">
              <a:latin typeface="+mn-lt"/>
            </a:endParaRPr>
          </a:p>
        </p:txBody>
      </p:sp>
      <p:pic>
        <p:nvPicPr>
          <p:cNvPr id="6" name="Image 5" descr="Capture d’écran 2015-10-12 à 18.17.5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6055" y="1514594"/>
            <a:ext cx="7324306" cy="4575475"/>
          </a:xfrm>
          <a:prstGeom prst="rect">
            <a:avLst/>
          </a:prstGeom>
        </p:spPr>
      </p:pic>
      <p:sp>
        <p:nvSpPr>
          <p:cNvPr id="7" name="Rectangle 6"/>
          <p:cNvSpPr/>
          <p:nvPr/>
        </p:nvSpPr>
        <p:spPr>
          <a:xfrm>
            <a:off x="1233045" y="3858973"/>
            <a:ext cx="7324306" cy="1997297"/>
          </a:xfrm>
          <a:prstGeom prst="rect">
            <a:avLst/>
          </a:prstGeom>
          <a:noFill/>
          <a:ln w="28575" cmpd="sng">
            <a:solidFill>
              <a:schemeClr val="bg2">
                <a:lumMod val="50000"/>
              </a:schemeClr>
            </a:solidFill>
          </a:ln>
          <a:effectLst>
            <a:glow rad="63500">
              <a:schemeClr val="accent1">
                <a:satMod val="175000"/>
                <a:alpha val="40000"/>
              </a:schemeClr>
            </a:glo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 name="ZoneTexte 7"/>
          <p:cNvSpPr txBox="1"/>
          <p:nvPr/>
        </p:nvSpPr>
        <p:spPr>
          <a:xfrm>
            <a:off x="8494674" y="5963326"/>
            <a:ext cx="849324" cy="307777"/>
          </a:xfrm>
          <a:prstGeom prst="rect">
            <a:avLst/>
          </a:prstGeom>
          <a:noFill/>
        </p:spPr>
        <p:txBody>
          <a:bodyPr wrap="none" rtlCol="0">
            <a:spAutoFit/>
          </a:bodyPr>
          <a:lstStyle/>
          <a:p>
            <a:r>
              <a:rPr lang="fr-FR" sz="1400" i="1" dirty="0" err="1" smtClean="0"/>
              <a:t>Prim.net</a:t>
            </a:r>
            <a:endParaRPr lang="fr-FR" sz="1400" i="1" dirty="0"/>
          </a:p>
        </p:txBody>
      </p:sp>
      <p:sp>
        <p:nvSpPr>
          <p:cNvPr id="9" name="ZoneTexte 8"/>
          <p:cNvSpPr txBox="1"/>
          <p:nvPr/>
        </p:nvSpPr>
        <p:spPr>
          <a:xfrm>
            <a:off x="1308284" y="6095429"/>
            <a:ext cx="6795049" cy="707886"/>
          </a:xfrm>
          <a:prstGeom prst="rect">
            <a:avLst/>
          </a:prstGeom>
          <a:solidFill>
            <a:schemeClr val="tx2">
              <a:lumMod val="75000"/>
            </a:schemeClr>
          </a:solidFill>
        </p:spPr>
        <p:style>
          <a:lnRef idx="1">
            <a:schemeClr val="dk1"/>
          </a:lnRef>
          <a:fillRef idx="3">
            <a:schemeClr val="dk1"/>
          </a:fillRef>
          <a:effectRef idx="2">
            <a:schemeClr val="dk1"/>
          </a:effectRef>
          <a:fontRef idx="minor">
            <a:schemeClr val="lt1"/>
          </a:fontRef>
        </p:style>
        <p:txBody>
          <a:bodyPr wrap="none" rtlCol="0">
            <a:spAutoFit/>
          </a:bodyPr>
          <a:lstStyle/>
          <a:p>
            <a:r>
              <a:rPr lang="fr-FR" dirty="0" err="1" smtClean="0"/>
              <a:t>PPRn</a:t>
            </a:r>
            <a:r>
              <a:rPr lang="fr-FR" dirty="0" smtClean="0"/>
              <a:t> Inondation par submersion marine prescrit le 11/10/2012</a:t>
            </a:r>
          </a:p>
          <a:p>
            <a:r>
              <a:rPr lang="fr-FR" dirty="0" smtClean="0"/>
              <a:t>PCS en décembre 2013 suite à l’événement de mars 2013</a:t>
            </a:r>
            <a:endParaRPr lang="fr-FR" dirty="0"/>
          </a:p>
        </p:txBody>
      </p:sp>
      <p:grpSp>
        <p:nvGrpSpPr>
          <p:cNvPr id="14" name="Grouper 13"/>
          <p:cNvGrpSpPr/>
          <p:nvPr/>
        </p:nvGrpSpPr>
        <p:grpSpPr>
          <a:xfrm>
            <a:off x="4735489" y="2344058"/>
            <a:ext cx="4583305" cy="3437479"/>
            <a:chOff x="4735489" y="2344058"/>
            <a:chExt cx="4583305" cy="3437479"/>
          </a:xfrm>
        </p:grpSpPr>
        <p:grpSp>
          <p:nvGrpSpPr>
            <p:cNvPr id="5" name="Grouper 4"/>
            <p:cNvGrpSpPr/>
            <p:nvPr/>
          </p:nvGrpSpPr>
          <p:grpSpPr>
            <a:xfrm>
              <a:off x="4735489" y="2344058"/>
              <a:ext cx="4583305" cy="3437479"/>
              <a:chOff x="7222492" y="1498217"/>
              <a:chExt cx="5170511" cy="3877883"/>
            </a:xfrm>
          </p:grpSpPr>
          <p:pic>
            <p:nvPicPr>
              <p:cNvPr id="3" name="Image 2"/>
              <p:cNvPicPr>
                <a:picLocks noChangeAspect="1"/>
              </p:cNvPicPr>
              <p:nvPr/>
            </p:nvPicPr>
            <p:blipFill>
              <a:blip r:embed="rId4"/>
              <a:stretch>
                <a:fillRect/>
              </a:stretch>
            </p:blipFill>
            <p:spPr>
              <a:xfrm>
                <a:off x="7222492" y="1498217"/>
                <a:ext cx="5170511" cy="387788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Rectangle 3"/>
              <p:cNvSpPr/>
              <p:nvPr/>
            </p:nvSpPr>
            <p:spPr>
              <a:xfrm>
                <a:off x="10668296" y="5160656"/>
                <a:ext cx="1415145" cy="215444"/>
              </a:xfrm>
              <a:prstGeom prst="rect">
                <a:avLst/>
              </a:prstGeom>
            </p:spPr>
            <p:txBody>
              <a:bodyPr wrap="none">
                <a:spAutoFit/>
              </a:bodyPr>
              <a:lstStyle/>
              <a:p>
                <a:r>
                  <a:rPr lang="fr-FR" sz="800" i="1" dirty="0" err="1">
                    <a:solidFill>
                      <a:schemeClr val="bg1"/>
                    </a:solidFill>
                  </a:rPr>
                  <a:t>www.marine-marchande.net</a:t>
                </a:r>
                <a:endParaRPr lang="fr-FR" sz="800" i="1" dirty="0">
                  <a:solidFill>
                    <a:schemeClr val="bg1"/>
                  </a:solidFill>
                </a:endParaRPr>
              </a:p>
            </p:txBody>
          </p:sp>
        </p:grpSp>
        <p:grpSp>
          <p:nvGrpSpPr>
            <p:cNvPr id="13" name="Grouper 12"/>
            <p:cNvGrpSpPr/>
            <p:nvPr/>
          </p:nvGrpSpPr>
          <p:grpSpPr>
            <a:xfrm>
              <a:off x="7523384" y="4893733"/>
              <a:ext cx="471403" cy="579967"/>
              <a:chOff x="7523384" y="4893733"/>
              <a:chExt cx="471403" cy="579967"/>
            </a:xfrm>
          </p:grpSpPr>
          <p:cxnSp>
            <p:nvCxnSpPr>
              <p:cNvPr id="11" name="Connecteur droit avec flèche 10"/>
              <p:cNvCxnSpPr/>
              <p:nvPr/>
            </p:nvCxnSpPr>
            <p:spPr>
              <a:xfrm>
                <a:off x="7971367" y="4893733"/>
                <a:ext cx="8466" cy="579967"/>
              </a:xfrm>
              <a:prstGeom prst="straightConnector1">
                <a:avLst/>
              </a:prstGeom>
              <a:ln w="19050" cmpd="sng">
                <a:solidFill>
                  <a:schemeClr val="bg1"/>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2" name="ZoneTexte 11"/>
              <p:cNvSpPr txBox="1"/>
              <p:nvPr/>
            </p:nvSpPr>
            <p:spPr>
              <a:xfrm>
                <a:off x="7523384" y="5061979"/>
                <a:ext cx="471403" cy="215444"/>
              </a:xfrm>
              <a:prstGeom prst="rect">
                <a:avLst/>
              </a:prstGeom>
              <a:noFill/>
            </p:spPr>
            <p:txBody>
              <a:bodyPr wrap="none" rtlCol="0">
                <a:spAutoFit/>
              </a:bodyPr>
              <a:lstStyle/>
              <a:p>
                <a:r>
                  <a:rPr lang="fr-FR" sz="800" dirty="0" smtClean="0">
                    <a:solidFill>
                      <a:srgbClr val="FFFFFF"/>
                    </a:solidFill>
                  </a:rPr>
                  <a:t>3,64 m</a:t>
                </a:r>
                <a:endParaRPr lang="fr-FR" sz="800" dirty="0">
                  <a:solidFill>
                    <a:srgbClr val="FFFFFF"/>
                  </a:solidFill>
                </a:endParaRPr>
              </a:p>
            </p:txBody>
          </p:sp>
        </p:grpSp>
      </p:grpSp>
    </p:spTree>
    <p:extLst>
      <p:ext uri="{BB962C8B-B14F-4D97-AF65-F5344CB8AC3E}">
        <p14:creationId xmlns:p14="http://schemas.microsoft.com/office/powerpoint/2010/main" val="60036155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a:latin typeface="+mn-lt"/>
              </a:rPr>
              <a:t> </a:t>
            </a:r>
            <a:r>
              <a:rPr lang="fr-FR" dirty="0" smtClean="0">
                <a:latin typeface="+mn-lt"/>
              </a:rPr>
              <a:t>  4 - Historique des submersions </a:t>
            </a:r>
            <a:endParaRPr lang="fr-FR" dirty="0">
              <a:latin typeface="+mn-lt"/>
            </a:endParaRPr>
          </a:p>
        </p:txBody>
      </p:sp>
      <p:sp>
        <p:nvSpPr>
          <p:cNvPr id="15" name="ZoneTexte 14"/>
          <p:cNvSpPr txBox="1"/>
          <p:nvPr/>
        </p:nvSpPr>
        <p:spPr>
          <a:xfrm>
            <a:off x="1507366" y="3799701"/>
            <a:ext cx="2193742" cy="246221"/>
          </a:xfrm>
          <a:prstGeom prst="rect">
            <a:avLst/>
          </a:prstGeom>
          <a:noFill/>
        </p:spPr>
        <p:txBody>
          <a:bodyPr wrap="none" rtlCol="0">
            <a:spAutoFit/>
          </a:bodyPr>
          <a:lstStyle/>
          <a:p>
            <a:r>
              <a:rPr lang="fr-FR" sz="1000" i="1" dirty="0" smtClean="0">
                <a:solidFill>
                  <a:schemeClr val="bg1"/>
                </a:solidFill>
              </a:rPr>
              <a:t>Source Police Municipale -11/10/2010</a:t>
            </a:r>
            <a:endParaRPr lang="fr-FR" sz="1000" i="1" dirty="0">
              <a:solidFill>
                <a:schemeClr val="bg1"/>
              </a:solidFill>
            </a:endParaRPr>
          </a:p>
        </p:txBody>
      </p:sp>
      <p:grpSp>
        <p:nvGrpSpPr>
          <p:cNvPr id="23" name="Grouper 22"/>
          <p:cNvGrpSpPr/>
          <p:nvPr/>
        </p:nvGrpSpPr>
        <p:grpSpPr>
          <a:xfrm>
            <a:off x="7179873" y="1508801"/>
            <a:ext cx="2242233" cy="2880000"/>
            <a:chOff x="7129073" y="1587500"/>
            <a:chExt cx="2242233" cy="2880000"/>
          </a:xfrm>
        </p:grpSpPr>
        <p:pic>
          <p:nvPicPr>
            <p:cNvPr id="24" name="Image 23" descr="guilpain_060313_N (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9073" y="1587500"/>
              <a:ext cx="2160001" cy="2880000"/>
            </a:xfrm>
            <a:prstGeom prst="rect">
              <a:avLst/>
            </a:prstGeom>
          </p:spPr>
        </p:pic>
        <p:sp>
          <p:nvSpPr>
            <p:cNvPr id="25" name="ZoneTexte 24"/>
            <p:cNvSpPr txBox="1"/>
            <p:nvPr/>
          </p:nvSpPr>
          <p:spPr>
            <a:xfrm>
              <a:off x="7522773" y="4199298"/>
              <a:ext cx="1848533" cy="246221"/>
            </a:xfrm>
            <a:prstGeom prst="rect">
              <a:avLst/>
            </a:prstGeom>
            <a:noFill/>
          </p:spPr>
          <p:txBody>
            <a:bodyPr wrap="none" rtlCol="0">
              <a:spAutoFit/>
            </a:bodyPr>
            <a:lstStyle/>
            <a:p>
              <a:r>
                <a:rPr lang="fr-FR" sz="1000" i="1" dirty="0" smtClean="0">
                  <a:solidFill>
                    <a:schemeClr val="bg1"/>
                  </a:solidFill>
                </a:rPr>
                <a:t>Source N. </a:t>
              </a:r>
              <a:r>
                <a:rPr lang="fr-FR" sz="1000" i="1" dirty="0" err="1" smtClean="0">
                  <a:solidFill>
                    <a:schemeClr val="bg1"/>
                  </a:solidFill>
                </a:rPr>
                <a:t>Guilpain</a:t>
              </a:r>
              <a:r>
                <a:rPr lang="fr-FR" sz="1000" i="1" dirty="0" smtClean="0">
                  <a:solidFill>
                    <a:schemeClr val="bg1"/>
                  </a:solidFill>
                </a:rPr>
                <a:t> – 6/03/2013</a:t>
              </a:r>
              <a:endParaRPr lang="fr-FR" sz="1000" i="1" dirty="0">
                <a:solidFill>
                  <a:schemeClr val="bg1"/>
                </a:solidFill>
              </a:endParaRPr>
            </a:p>
          </p:txBody>
        </p:sp>
      </p:grpSp>
      <p:grpSp>
        <p:nvGrpSpPr>
          <p:cNvPr id="6" name="Grouper 5"/>
          <p:cNvGrpSpPr/>
          <p:nvPr/>
        </p:nvGrpSpPr>
        <p:grpSpPr>
          <a:xfrm>
            <a:off x="3822705" y="1871130"/>
            <a:ext cx="2932376" cy="2168887"/>
            <a:chOff x="3822705" y="1587500"/>
            <a:chExt cx="2932376" cy="2168887"/>
          </a:xfrm>
        </p:grpSpPr>
        <p:pic>
          <p:nvPicPr>
            <p:cNvPr id="27" name="Image 26" descr="HPIM1193.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22705" y="1587500"/>
              <a:ext cx="2880000" cy="2168887"/>
            </a:xfrm>
            <a:prstGeom prst="rect">
              <a:avLst/>
            </a:prstGeom>
          </p:spPr>
        </p:pic>
        <p:sp>
          <p:nvSpPr>
            <p:cNvPr id="28" name="ZoneTexte 27"/>
            <p:cNvSpPr txBox="1"/>
            <p:nvPr/>
          </p:nvSpPr>
          <p:spPr>
            <a:xfrm>
              <a:off x="4809366" y="3507601"/>
              <a:ext cx="1945715" cy="246221"/>
            </a:xfrm>
            <a:prstGeom prst="rect">
              <a:avLst/>
            </a:prstGeom>
            <a:noFill/>
          </p:spPr>
          <p:txBody>
            <a:bodyPr wrap="none" rtlCol="0">
              <a:spAutoFit/>
            </a:bodyPr>
            <a:lstStyle/>
            <a:p>
              <a:r>
                <a:rPr lang="fr-FR" sz="1000" i="1" dirty="0" smtClean="0">
                  <a:solidFill>
                    <a:schemeClr val="bg1"/>
                  </a:solidFill>
                </a:rPr>
                <a:t>Source Guyot Laurence - 02/2006</a:t>
              </a:r>
              <a:endParaRPr lang="fr-FR" sz="1000" i="1" dirty="0">
                <a:solidFill>
                  <a:schemeClr val="bg1"/>
                </a:solidFill>
              </a:endParaRPr>
            </a:p>
          </p:txBody>
        </p:sp>
      </p:grpSp>
      <p:pic>
        <p:nvPicPr>
          <p:cNvPr id="7" name="Image 6" descr="leucate.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7844" y="1508800"/>
            <a:ext cx="3130653" cy="5349199"/>
          </a:xfrm>
          <a:prstGeom prst="rect">
            <a:avLst/>
          </a:prstGeom>
        </p:spPr>
      </p:pic>
      <p:grpSp>
        <p:nvGrpSpPr>
          <p:cNvPr id="12" name="Grouper 11"/>
          <p:cNvGrpSpPr/>
          <p:nvPr/>
        </p:nvGrpSpPr>
        <p:grpSpPr>
          <a:xfrm>
            <a:off x="6647938" y="4659899"/>
            <a:ext cx="2948500" cy="2160000"/>
            <a:chOff x="3822705" y="4293021"/>
            <a:chExt cx="2948500" cy="2160000"/>
          </a:xfrm>
        </p:grpSpPr>
        <p:pic>
          <p:nvPicPr>
            <p:cNvPr id="29" name="Image 28" descr="PM_111010_PL (5).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22705" y="4293021"/>
              <a:ext cx="2880000" cy="2160000"/>
            </a:xfrm>
            <a:prstGeom prst="rect">
              <a:avLst/>
            </a:prstGeom>
          </p:spPr>
        </p:pic>
        <p:sp>
          <p:nvSpPr>
            <p:cNvPr id="30" name="ZoneTexte 29"/>
            <p:cNvSpPr txBox="1"/>
            <p:nvPr/>
          </p:nvSpPr>
          <p:spPr>
            <a:xfrm>
              <a:off x="4577463" y="6193901"/>
              <a:ext cx="2193742" cy="246221"/>
            </a:xfrm>
            <a:prstGeom prst="rect">
              <a:avLst/>
            </a:prstGeom>
            <a:noFill/>
          </p:spPr>
          <p:txBody>
            <a:bodyPr wrap="none" rtlCol="0">
              <a:spAutoFit/>
            </a:bodyPr>
            <a:lstStyle/>
            <a:p>
              <a:r>
                <a:rPr lang="fr-FR" sz="1000" i="1" dirty="0" smtClean="0">
                  <a:solidFill>
                    <a:schemeClr val="bg1"/>
                  </a:solidFill>
                </a:rPr>
                <a:t>Source Police Municipale -11/10/2010</a:t>
              </a:r>
              <a:endParaRPr lang="fr-FR" sz="1000" i="1" dirty="0">
                <a:solidFill>
                  <a:schemeClr val="bg1"/>
                </a:solidFill>
              </a:endParaRPr>
            </a:p>
          </p:txBody>
        </p:sp>
      </p:grpSp>
      <p:grpSp>
        <p:nvGrpSpPr>
          <p:cNvPr id="16" name="Grouper 15"/>
          <p:cNvGrpSpPr/>
          <p:nvPr/>
        </p:nvGrpSpPr>
        <p:grpSpPr>
          <a:xfrm>
            <a:off x="3610059" y="4285699"/>
            <a:ext cx="2930800" cy="2160000"/>
            <a:chOff x="3127459" y="3926526"/>
            <a:chExt cx="2930800" cy="2160000"/>
          </a:xfrm>
        </p:grpSpPr>
        <p:pic>
          <p:nvPicPr>
            <p:cNvPr id="32" name="Image 31" descr="IMG_20141129_114249.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27459" y="3926526"/>
              <a:ext cx="2880000" cy="2160000"/>
            </a:xfrm>
            <a:prstGeom prst="rect">
              <a:avLst/>
            </a:prstGeom>
          </p:spPr>
        </p:pic>
        <p:sp>
          <p:nvSpPr>
            <p:cNvPr id="33" name="ZoneTexte 32"/>
            <p:cNvSpPr txBox="1"/>
            <p:nvPr/>
          </p:nvSpPr>
          <p:spPr>
            <a:xfrm>
              <a:off x="3941724" y="5831143"/>
              <a:ext cx="2116535" cy="246221"/>
            </a:xfrm>
            <a:prstGeom prst="rect">
              <a:avLst/>
            </a:prstGeom>
            <a:noFill/>
          </p:spPr>
          <p:txBody>
            <a:bodyPr wrap="none" rtlCol="0">
              <a:spAutoFit/>
            </a:bodyPr>
            <a:lstStyle/>
            <a:p>
              <a:r>
                <a:rPr lang="fr-FR" sz="1000" i="1" dirty="0" smtClean="0">
                  <a:solidFill>
                    <a:schemeClr val="bg1"/>
                  </a:solidFill>
                </a:rPr>
                <a:t>Source L’envolée Bleue - 30/11/2014</a:t>
              </a:r>
              <a:endParaRPr lang="fr-FR" sz="1000" i="1" dirty="0">
                <a:solidFill>
                  <a:schemeClr val="bg1"/>
                </a:solidFill>
              </a:endParaRPr>
            </a:p>
          </p:txBody>
        </p:sp>
      </p:grpSp>
      <p:sp>
        <p:nvSpPr>
          <p:cNvPr id="34" name="ZoneTexte 33"/>
          <p:cNvSpPr txBox="1"/>
          <p:nvPr/>
        </p:nvSpPr>
        <p:spPr>
          <a:xfrm>
            <a:off x="4457700" y="1463645"/>
            <a:ext cx="976462" cy="246221"/>
          </a:xfrm>
          <a:prstGeom prst="rect">
            <a:avLst/>
          </a:prstGeom>
          <a:noFill/>
        </p:spPr>
        <p:txBody>
          <a:bodyPr wrap="none" rtlCol="0">
            <a:spAutoFit/>
          </a:bodyPr>
          <a:lstStyle/>
          <a:p>
            <a:r>
              <a:rPr lang="fr-FR" sz="1000" b="1" dirty="0" smtClean="0"/>
              <a:t>PORT LEUCATE</a:t>
            </a:r>
            <a:endParaRPr lang="fr-FR" sz="1000" b="1" dirty="0"/>
          </a:p>
        </p:txBody>
      </p:sp>
      <p:cxnSp>
        <p:nvCxnSpPr>
          <p:cNvPr id="35" name="Connecteur droit 34"/>
          <p:cNvCxnSpPr/>
          <p:nvPr/>
        </p:nvCxnSpPr>
        <p:spPr>
          <a:xfrm>
            <a:off x="2881926" y="1828800"/>
            <a:ext cx="4255474" cy="0"/>
          </a:xfrm>
          <a:prstGeom prst="line">
            <a:avLst/>
          </a:prstGeom>
          <a:ln w="12700" cmpd="sng">
            <a:solidFill>
              <a:srgbClr val="8B0000"/>
            </a:solidFill>
            <a:prstDash val="lgDashDot"/>
            <a:headEnd type="oval" w="sm" len="sm"/>
          </a:ln>
        </p:spPr>
        <p:style>
          <a:lnRef idx="2">
            <a:schemeClr val="accent1"/>
          </a:lnRef>
          <a:fillRef idx="0">
            <a:schemeClr val="accent1"/>
          </a:fillRef>
          <a:effectRef idx="1">
            <a:schemeClr val="accent1"/>
          </a:effectRef>
          <a:fontRef idx="minor">
            <a:schemeClr val="tx1"/>
          </a:fontRef>
        </p:style>
      </p:cxnSp>
      <p:cxnSp>
        <p:nvCxnSpPr>
          <p:cNvPr id="36" name="Connecteur droit 35"/>
          <p:cNvCxnSpPr/>
          <p:nvPr/>
        </p:nvCxnSpPr>
        <p:spPr>
          <a:xfrm>
            <a:off x="1547971" y="4609099"/>
            <a:ext cx="2036688" cy="0"/>
          </a:xfrm>
          <a:prstGeom prst="line">
            <a:avLst/>
          </a:prstGeom>
          <a:ln w="12700" cmpd="sng">
            <a:solidFill>
              <a:srgbClr val="8B0000"/>
            </a:solidFill>
            <a:prstDash val="lgDashDot"/>
            <a:headEnd type="oval" w="sm" len="sm"/>
          </a:ln>
        </p:spPr>
        <p:style>
          <a:lnRef idx="2">
            <a:schemeClr val="accent1"/>
          </a:lnRef>
          <a:fillRef idx="0">
            <a:schemeClr val="accent1"/>
          </a:fillRef>
          <a:effectRef idx="1">
            <a:schemeClr val="accent1"/>
          </a:effectRef>
          <a:fontRef idx="minor">
            <a:schemeClr val="tx1"/>
          </a:fontRef>
        </p:style>
      </p:cxnSp>
      <p:cxnSp>
        <p:nvCxnSpPr>
          <p:cNvPr id="39" name="Connecteur droit 38"/>
          <p:cNvCxnSpPr/>
          <p:nvPr/>
        </p:nvCxnSpPr>
        <p:spPr>
          <a:xfrm>
            <a:off x="2056426" y="6560779"/>
            <a:ext cx="4484433" cy="0"/>
          </a:xfrm>
          <a:prstGeom prst="line">
            <a:avLst/>
          </a:prstGeom>
          <a:ln w="12700" cmpd="sng">
            <a:solidFill>
              <a:srgbClr val="8B0000"/>
            </a:solidFill>
            <a:prstDash val="lgDashDot"/>
            <a:headEnd type="oval" w="sm" len="sm"/>
          </a:ln>
        </p:spPr>
        <p:style>
          <a:lnRef idx="2">
            <a:schemeClr val="accent1"/>
          </a:lnRef>
          <a:fillRef idx="0">
            <a:schemeClr val="accent1"/>
          </a:fillRef>
          <a:effectRef idx="1">
            <a:schemeClr val="accent1"/>
          </a:effectRef>
          <a:fontRef idx="minor">
            <a:schemeClr val="tx1"/>
          </a:fontRef>
        </p:style>
      </p:cxnSp>
      <p:cxnSp>
        <p:nvCxnSpPr>
          <p:cNvPr id="41" name="Connecteur droit 40"/>
          <p:cNvCxnSpPr/>
          <p:nvPr/>
        </p:nvCxnSpPr>
        <p:spPr>
          <a:xfrm>
            <a:off x="2780326" y="2362200"/>
            <a:ext cx="920782" cy="0"/>
          </a:xfrm>
          <a:prstGeom prst="line">
            <a:avLst/>
          </a:prstGeom>
          <a:ln w="12700" cmpd="sng">
            <a:solidFill>
              <a:srgbClr val="8B0000"/>
            </a:solidFill>
            <a:prstDash val="lgDashDot"/>
            <a:headEnd type="oval" w="sm" len="sm"/>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4104778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a:latin typeface="+mn-lt"/>
              </a:rPr>
              <a:t> </a:t>
            </a:r>
            <a:r>
              <a:rPr lang="fr-FR" dirty="0" smtClean="0">
                <a:latin typeface="+mn-lt"/>
              </a:rPr>
              <a:t>  4 - Historique des submersions </a:t>
            </a:r>
            <a:endParaRPr lang="fr-FR" dirty="0">
              <a:latin typeface="+mn-lt"/>
            </a:endParaRPr>
          </a:p>
        </p:txBody>
      </p:sp>
      <p:grpSp>
        <p:nvGrpSpPr>
          <p:cNvPr id="22" name="Grouper 21"/>
          <p:cNvGrpSpPr/>
          <p:nvPr/>
        </p:nvGrpSpPr>
        <p:grpSpPr>
          <a:xfrm>
            <a:off x="3364669" y="4586175"/>
            <a:ext cx="3358421" cy="2160000"/>
            <a:chOff x="7590925" y="4037249"/>
            <a:chExt cx="3358421" cy="2160000"/>
          </a:xfrm>
        </p:grpSpPr>
        <p:pic>
          <p:nvPicPr>
            <p:cNvPr id="4" name="Image 3" descr="inondation LP 9 17déc 10h.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0925" y="4037249"/>
              <a:ext cx="3312998" cy="2160000"/>
            </a:xfrm>
            <a:prstGeom prst="rect">
              <a:avLst/>
            </a:prstGeom>
          </p:spPr>
        </p:pic>
        <p:sp>
          <p:nvSpPr>
            <p:cNvPr id="17" name="ZoneTexte 16"/>
            <p:cNvSpPr txBox="1"/>
            <p:nvPr/>
          </p:nvSpPr>
          <p:spPr>
            <a:xfrm>
              <a:off x="9035816" y="5950124"/>
              <a:ext cx="1913530" cy="246221"/>
            </a:xfrm>
            <a:prstGeom prst="rect">
              <a:avLst/>
            </a:prstGeom>
            <a:noFill/>
          </p:spPr>
          <p:txBody>
            <a:bodyPr wrap="none" rtlCol="0">
              <a:spAutoFit/>
            </a:bodyPr>
            <a:lstStyle/>
            <a:p>
              <a:r>
                <a:rPr lang="fr-FR" sz="1000" i="1" dirty="0" smtClean="0">
                  <a:solidFill>
                    <a:schemeClr val="bg1"/>
                  </a:solidFill>
                </a:rPr>
                <a:t>Source N. </a:t>
              </a:r>
              <a:r>
                <a:rPr lang="fr-FR" sz="1000" i="1" dirty="0" err="1" smtClean="0">
                  <a:solidFill>
                    <a:schemeClr val="bg1"/>
                  </a:solidFill>
                </a:rPr>
                <a:t>Guilpain</a:t>
              </a:r>
              <a:r>
                <a:rPr lang="fr-FR" sz="1000" i="1" dirty="0" smtClean="0">
                  <a:solidFill>
                    <a:schemeClr val="bg1"/>
                  </a:solidFill>
                </a:rPr>
                <a:t> – 17/12/1997</a:t>
              </a:r>
              <a:endParaRPr lang="fr-FR" sz="1000" i="1" dirty="0">
                <a:solidFill>
                  <a:schemeClr val="bg1"/>
                </a:solidFill>
              </a:endParaRPr>
            </a:p>
          </p:txBody>
        </p:sp>
      </p:grpSp>
      <p:grpSp>
        <p:nvGrpSpPr>
          <p:cNvPr id="7" name="Grouper 6"/>
          <p:cNvGrpSpPr/>
          <p:nvPr/>
        </p:nvGrpSpPr>
        <p:grpSpPr>
          <a:xfrm>
            <a:off x="50799" y="3872997"/>
            <a:ext cx="3221553" cy="2160000"/>
            <a:chOff x="4799160" y="1789100"/>
            <a:chExt cx="3221553" cy="2457988"/>
          </a:xfrm>
        </p:grpSpPr>
        <p:pic>
          <p:nvPicPr>
            <p:cNvPr id="6" name="Image 5" descr="inondation LP 11 17déc 10h.jpg"/>
            <p:cNvPicPr>
              <a:picLocks noChangeAspect="1"/>
            </p:cNvPicPr>
            <p:nvPr/>
          </p:nvPicPr>
          <p:blipFill rotWithShape="1">
            <a:blip r:embed="rId4">
              <a:extLst>
                <a:ext uri="{28A0092B-C50C-407E-A947-70E740481C1C}">
                  <a14:useLocalDpi xmlns:a14="http://schemas.microsoft.com/office/drawing/2010/main" val="0"/>
                </a:ext>
              </a:extLst>
            </a:blip>
            <a:srcRect l="11188"/>
            <a:stretch/>
          </p:blipFill>
          <p:spPr>
            <a:xfrm>
              <a:off x="4799160" y="1789100"/>
              <a:ext cx="3214539" cy="2457988"/>
            </a:xfrm>
            <a:prstGeom prst="rect">
              <a:avLst/>
            </a:prstGeom>
          </p:spPr>
        </p:pic>
        <p:sp>
          <p:nvSpPr>
            <p:cNvPr id="23" name="ZoneTexte 22"/>
            <p:cNvSpPr txBox="1"/>
            <p:nvPr/>
          </p:nvSpPr>
          <p:spPr>
            <a:xfrm>
              <a:off x="6107183" y="3970980"/>
              <a:ext cx="1913530" cy="246221"/>
            </a:xfrm>
            <a:prstGeom prst="rect">
              <a:avLst/>
            </a:prstGeom>
            <a:noFill/>
          </p:spPr>
          <p:txBody>
            <a:bodyPr wrap="none" rtlCol="0">
              <a:spAutoFit/>
            </a:bodyPr>
            <a:lstStyle/>
            <a:p>
              <a:r>
                <a:rPr lang="fr-FR" sz="1000" i="1" dirty="0" smtClean="0">
                  <a:solidFill>
                    <a:schemeClr val="bg1"/>
                  </a:solidFill>
                </a:rPr>
                <a:t>Source N. </a:t>
              </a:r>
              <a:r>
                <a:rPr lang="fr-FR" sz="1000" i="1" dirty="0" err="1" smtClean="0">
                  <a:solidFill>
                    <a:schemeClr val="bg1"/>
                  </a:solidFill>
                </a:rPr>
                <a:t>Guilpain</a:t>
              </a:r>
              <a:r>
                <a:rPr lang="fr-FR" sz="1000" i="1" dirty="0" smtClean="0">
                  <a:solidFill>
                    <a:schemeClr val="bg1"/>
                  </a:solidFill>
                </a:rPr>
                <a:t> – 17/12/1997</a:t>
              </a:r>
              <a:endParaRPr lang="fr-FR" sz="1000" i="1" dirty="0">
                <a:solidFill>
                  <a:schemeClr val="bg1"/>
                </a:solidFill>
              </a:endParaRPr>
            </a:p>
          </p:txBody>
        </p:sp>
      </p:grpSp>
      <p:pic>
        <p:nvPicPr>
          <p:cNvPr id="10" name="Image 9" descr="leucate.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62853" y="1663700"/>
            <a:ext cx="3076534" cy="2832948"/>
          </a:xfrm>
          <a:prstGeom prst="rect">
            <a:avLst/>
          </a:prstGeom>
        </p:spPr>
      </p:pic>
      <p:grpSp>
        <p:nvGrpSpPr>
          <p:cNvPr id="25" name="Grouper 24"/>
          <p:cNvGrpSpPr/>
          <p:nvPr/>
        </p:nvGrpSpPr>
        <p:grpSpPr>
          <a:xfrm>
            <a:off x="6808990" y="4029955"/>
            <a:ext cx="2967037" cy="2150597"/>
            <a:chOff x="3462853" y="4654403"/>
            <a:chExt cx="2967037" cy="2150597"/>
          </a:xfrm>
        </p:grpSpPr>
        <p:pic>
          <p:nvPicPr>
            <p:cNvPr id="9" name="Image 8" descr="Capture d’écran 2015-10-16 à 13.53.22.png"/>
            <p:cNvPicPr>
              <a:picLocks noChangeAspect="1"/>
            </p:cNvPicPr>
            <p:nvPr/>
          </p:nvPicPr>
          <p:blipFill rotWithShape="1">
            <a:blip r:embed="rId6">
              <a:extLst>
                <a:ext uri="{28A0092B-C50C-407E-A947-70E740481C1C}">
                  <a14:useLocalDpi xmlns:a14="http://schemas.microsoft.com/office/drawing/2010/main" val="0"/>
                </a:ext>
              </a:extLst>
            </a:blip>
            <a:srcRect l="5138" r="3320"/>
            <a:stretch/>
          </p:blipFill>
          <p:spPr>
            <a:xfrm>
              <a:off x="3462853" y="4654403"/>
              <a:ext cx="2941638" cy="2150597"/>
            </a:xfrm>
            <a:prstGeom prst="rect">
              <a:avLst/>
            </a:prstGeom>
          </p:spPr>
        </p:pic>
        <p:sp>
          <p:nvSpPr>
            <p:cNvPr id="18" name="ZoneTexte 17"/>
            <p:cNvSpPr txBox="1"/>
            <p:nvPr/>
          </p:nvSpPr>
          <p:spPr>
            <a:xfrm>
              <a:off x="4516360" y="6556631"/>
              <a:ext cx="1913530" cy="246221"/>
            </a:xfrm>
            <a:prstGeom prst="rect">
              <a:avLst/>
            </a:prstGeom>
            <a:noFill/>
          </p:spPr>
          <p:txBody>
            <a:bodyPr wrap="none" rtlCol="0">
              <a:spAutoFit/>
            </a:bodyPr>
            <a:lstStyle/>
            <a:p>
              <a:r>
                <a:rPr lang="fr-FR" sz="1000" i="1" dirty="0" smtClean="0">
                  <a:solidFill>
                    <a:schemeClr val="bg1"/>
                  </a:solidFill>
                </a:rPr>
                <a:t>Source N. </a:t>
              </a:r>
              <a:r>
                <a:rPr lang="fr-FR" sz="1000" i="1" dirty="0" err="1" smtClean="0">
                  <a:solidFill>
                    <a:schemeClr val="bg1"/>
                  </a:solidFill>
                </a:rPr>
                <a:t>Guilpain</a:t>
              </a:r>
              <a:r>
                <a:rPr lang="fr-FR" sz="1000" i="1" dirty="0" smtClean="0">
                  <a:solidFill>
                    <a:schemeClr val="bg1"/>
                  </a:solidFill>
                </a:rPr>
                <a:t> – 17/12/1997</a:t>
              </a:r>
              <a:endParaRPr lang="fr-FR" sz="1000" i="1" dirty="0">
                <a:solidFill>
                  <a:schemeClr val="bg1"/>
                </a:solidFill>
              </a:endParaRPr>
            </a:p>
          </p:txBody>
        </p:sp>
      </p:grpSp>
      <p:grpSp>
        <p:nvGrpSpPr>
          <p:cNvPr id="24" name="Grouper 23"/>
          <p:cNvGrpSpPr/>
          <p:nvPr/>
        </p:nvGrpSpPr>
        <p:grpSpPr>
          <a:xfrm>
            <a:off x="50800" y="1609513"/>
            <a:ext cx="3246952" cy="2160000"/>
            <a:chOff x="177800" y="1634913"/>
            <a:chExt cx="3246952" cy="2160000"/>
          </a:xfrm>
        </p:grpSpPr>
        <p:pic>
          <p:nvPicPr>
            <p:cNvPr id="20" name="Image 19" descr="guilpain_060313 (23).JPG"/>
            <p:cNvPicPr>
              <a:picLocks noChangeAspect="1"/>
            </p:cNvPicPr>
            <p:nvPr/>
          </p:nvPicPr>
          <p:blipFill rotWithShape="1">
            <a:blip r:embed="rId7">
              <a:extLst>
                <a:ext uri="{28A0092B-C50C-407E-A947-70E740481C1C}">
                  <a14:useLocalDpi xmlns:a14="http://schemas.microsoft.com/office/drawing/2010/main" val="0"/>
                </a:ext>
              </a:extLst>
            </a:blip>
            <a:srcRect l="2872"/>
            <a:stretch/>
          </p:blipFill>
          <p:spPr>
            <a:xfrm>
              <a:off x="177800" y="1634913"/>
              <a:ext cx="3221552" cy="2160000"/>
            </a:xfrm>
            <a:prstGeom prst="rect">
              <a:avLst/>
            </a:prstGeom>
          </p:spPr>
        </p:pic>
        <p:sp>
          <p:nvSpPr>
            <p:cNvPr id="21" name="ZoneTexte 20"/>
            <p:cNvSpPr txBox="1"/>
            <p:nvPr/>
          </p:nvSpPr>
          <p:spPr>
            <a:xfrm>
              <a:off x="1576219" y="3555782"/>
              <a:ext cx="1848533" cy="213795"/>
            </a:xfrm>
            <a:prstGeom prst="rect">
              <a:avLst/>
            </a:prstGeom>
            <a:noFill/>
          </p:spPr>
          <p:txBody>
            <a:bodyPr wrap="none" rtlCol="0">
              <a:spAutoFit/>
            </a:bodyPr>
            <a:lstStyle/>
            <a:p>
              <a:r>
                <a:rPr lang="fr-FR" sz="1000" i="1" dirty="0" smtClean="0">
                  <a:solidFill>
                    <a:schemeClr val="bg1"/>
                  </a:solidFill>
                </a:rPr>
                <a:t>Source N. </a:t>
              </a:r>
              <a:r>
                <a:rPr lang="fr-FR" sz="1000" i="1" dirty="0" err="1" smtClean="0">
                  <a:solidFill>
                    <a:schemeClr val="bg1"/>
                  </a:solidFill>
                </a:rPr>
                <a:t>Guilpain</a:t>
              </a:r>
              <a:r>
                <a:rPr lang="fr-FR" sz="1000" i="1" dirty="0" smtClean="0">
                  <a:solidFill>
                    <a:schemeClr val="bg1"/>
                  </a:solidFill>
                </a:rPr>
                <a:t> – 6/03/2013</a:t>
              </a:r>
              <a:endParaRPr lang="fr-FR" sz="1000" i="1" dirty="0">
                <a:solidFill>
                  <a:schemeClr val="bg1"/>
                </a:solidFill>
              </a:endParaRPr>
            </a:p>
          </p:txBody>
        </p:sp>
      </p:grpSp>
      <p:grpSp>
        <p:nvGrpSpPr>
          <p:cNvPr id="8" name="Grouper 7"/>
          <p:cNvGrpSpPr/>
          <p:nvPr/>
        </p:nvGrpSpPr>
        <p:grpSpPr>
          <a:xfrm>
            <a:off x="6663545" y="1584177"/>
            <a:ext cx="3242455" cy="2160000"/>
            <a:chOff x="5148099" y="2543400"/>
            <a:chExt cx="3242455" cy="2181848"/>
          </a:xfrm>
        </p:grpSpPr>
        <p:pic>
          <p:nvPicPr>
            <p:cNvPr id="3" name="Image 2" descr="Capture-d’écran-2015-10-16-à-13.33.31.jp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48099" y="2543400"/>
              <a:ext cx="3221201" cy="2181848"/>
            </a:xfrm>
            <a:prstGeom prst="rect">
              <a:avLst/>
            </a:prstGeom>
          </p:spPr>
        </p:pic>
        <p:sp>
          <p:nvSpPr>
            <p:cNvPr id="15" name="ZoneTexte 14"/>
            <p:cNvSpPr txBox="1"/>
            <p:nvPr/>
          </p:nvSpPr>
          <p:spPr>
            <a:xfrm>
              <a:off x="6518790" y="4475726"/>
              <a:ext cx="1871764" cy="246221"/>
            </a:xfrm>
            <a:prstGeom prst="rect">
              <a:avLst/>
            </a:prstGeom>
            <a:noFill/>
          </p:spPr>
          <p:txBody>
            <a:bodyPr wrap="none" rtlCol="0">
              <a:spAutoFit/>
            </a:bodyPr>
            <a:lstStyle/>
            <a:p>
              <a:r>
                <a:rPr lang="fr-FR" sz="1000" i="1" dirty="0" smtClean="0">
                  <a:solidFill>
                    <a:schemeClr val="bg1"/>
                  </a:solidFill>
                </a:rPr>
                <a:t>Source R. </a:t>
              </a:r>
              <a:r>
                <a:rPr lang="fr-FR" sz="1000" i="1" dirty="0" err="1" smtClean="0">
                  <a:solidFill>
                    <a:schemeClr val="bg1"/>
                  </a:solidFill>
                </a:rPr>
                <a:t>Meynier</a:t>
              </a:r>
              <a:r>
                <a:rPr lang="fr-FR" sz="1000" i="1" dirty="0" smtClean="0">
                  <a:solidFill>
                    <a:schemeClr val="bg1"/>
                  </a:solidFill>
                </a:rPr>
                <a:t> - 17/12/1997</a:t>
              </a:r>
              <a:endParaRPr lang="fr-FR" sz="1000" i="1" dirty="0">
                <a:solidFill>
                  <a:schemeClr val="bg1"/>
                </a:solidFill>
              </a:endParaRPr>
            </a:p>
          </p:txBody>
        </p:sp>
      </p:grpSp>
      <p:sp>
        <p:nvSpPr>
          <p:cNvPr id="26" name="ZoneTexte 25"/>
          <p:cNvSpPr txBox="1"/>
          <p:nvPr/>
        </p:nvSpPr>
        <p:spPr>
          <a:xfrm>
            <a:off x="4457700" y="1463645"/>
            <a:ext cx="1030250" cy="246221"/>
          </a:xfrm>
          <a:prstGeom prst="rect">
            <a:avLst/>
          </a:prstGeom>
          <a:noFill/>
        </p:spPr>
        <p:txBody>
          <a:bodyPr wrap="none" rtlCol="0">
            <a:spAutoFit/>
          </a:bodyPr>
          <a:lstStyle/>
          <a:p>
            <a:r>
              <a:rPr lang="fr-FR" sz="1000" b="1" dirty="0" smtClean="0"/>
              <a:t>LEUCATE PLAGE</a:t>
            </a:r>
            <a:endParaRPr lang="fr-FR" sz="1000" b="1" dirty="0"/>
          </a:p>
        </p:txBody>
      </p:sp>
      <p:cxnSp>
        <p:nvCxnSpPr>
          <p:cNvPr id="29" name="Connecteur droit 28"/>
          <p:cNvCxnSpPr/>
          <p:nvPr/>
        </p:nvCxnSpPr>
        <p:spPr>
          <a:xfrm>
            <a:off x="5829300" y="2794000"/>
            <a:ext cx="774700" cy="0"/>
          </a:xfrm>
          <a:prstGeom prst="line">
            <a:avLst/>
          </a:prstGeom>
          <a:ln w="12700" cmpd="sng">
            <a:solidFill>
              <a:srgbClr val="8B0000"/>
            </a:solidFill>
            <a:prstDash val="lgDashDot"/>
            <a:headEnd type="oval" w="sm" len="sm"/>
          </a:ln>
        </p:spPr>
        <p:style>
          <a:lnRef idx="2">
            <a:schemeClr val="accent1"/>
          </a:lnRef>
          <a:fillRef idx="0">
            <a:schemeClr val="accent1"/>
          </a:fillRef>
          <a:effectRef idx="1">
            <a:schemeClr val="accent1"/>
          </a:effectRef>
          <a:fontRef idx="minor">
            <a:schemeClr val="tx1"/>
          </a:fontRef>
        </p:style>
      </p:cxnSp>
      <p:cxnSp>
        <p:nvCxnSpPr>
          <p:cNvPr id="30" name="Connecteur droit 29"/>
          <p:cNvCxnSpPr/>
          <p:nvPr/>
        </p:nvCxnSpPr>
        <p:spPr>
          <a:xfrm>
            <a:off x="5645150" y="3340100"/>
            <a:ext cx="1077940" cy="689855"/>
          </a:xfrm>
          <a:prstGeom prst="line">
            <a:avLst/>
          </a:prstGeom>
          <a:ln w="12700" cmpd="sng">
            <a:solidFill>
              <a:srgbClr val="8B0000"/>
            </a:solidFill>
            <a:prstDash val="lgDashDot"/>
            <a:headEnd type="oval" w="sm" len="sm"/>
          </a:ln>
        </p:spPr>
        <p:style>
          <a:lnRef idx="2">
            <a:schemeClr val="accent1"/>
          </a:lnRef>
          <a:fillRef idx="0">
            <a:schemeClr val="accent1"/>
          </a:fillRef>
          <a:effectRef idx="1">
            <a:schemeClr val="accent1"/>
          </a:effectRef>
          <a:fontRef idx="minor">
            <a:schemeClr val="tx1"/>
          </a:fontRef>
        </p:style>
      </p:cxnSp>
      <p:cxnSp>
        <p:nvCxnSpPr>
          <p:cNvPr id="32" name="Connecteur droit 31"/>
          <p:cNvCxnSpPr/>
          <p:nvPr/>
        </p:nvCxnSpPr>
        <p:spPr>
          <a:xfrm flipH="1">
            <a:off x="5397500" y="3657600"/>
            <a:ext cx="152400" cy="839048"/>
          </a:xfrm>
          <a:prstGeom prst="line">
            <a:avLst/>
          </a:prstGeom>
          <a:ln w="12700" cmpd="sng">
            <a:solidFill>
              <a:srgbClr val="8B0000"/>
            </a:solidFill>
            <a:prstDash val="lgDashDot"/>
            <a:headEnd type="oval" w="sm" len="sm"/>
          </a:ln>
        </p:spPr>
        <p:style>
          <a:lnRef idx="2">
            <a:schemeClr val="accent1"/>
          </a:lnRef>
          <a:fillRef idx="0">
            <a:schemeClr val="accent1"/>
          </a:fillRef>
          <a:effectRef idx="1">
            <a:schemeClr val="accent1"/>
          </a:effectRef>
          <a:fontRef idx="minor">
            <a:schemeClr val="tx1"/>
          </a:fontRef>
        </p:style>
      </p:cxnSp>
      <p:cxnSp>
        <p:nvCxnSpPr>
          <p:cNvPr id="34" name="Connecteur droit 33"/>
          <p:cNvCxnSpPr/>
          <p:nvPr/>
        </p:nvCxnSpPr>
        <p:spPr>
          <a:xfrm flipH="1" flipV="1">
            <a:off x="3297752" y="2857500"/>
            <a:ext cx="1794948" cy="266700"/>
          </a:xfrm>
          <a:prstGeom prst="line">
            <a:avLst/>
          </a:prstGeom>
          <a:ln w="12700" cmpd="sng">
            <a:solidFill>
              <a:srgbClr val="8B0000"/>
            </a:solidFill>
            <a:prstDash val="lgDashDot"/>
            <a:headEnd type="oval" w="sm" len="sm"/>
          </a:ln>
        </p:spPr>
        <p:style>
          <a:lnRef idx="2">
            <a:schemeClr val="accent1"/>
          </a:lnRef>
          <a:fillRef idx="0">
            <a:schemeClr val="accent1"/>
          </a:fillRef>
          <a:effectRef idx="1">
            <a:schemeClr val="accent1"/>
          </a:effectRef>
          <a:fontRef idx="minor">
            <a:schemeClr val="tx1"/>
          </a:fontRef>
        </p:style>
      </p:cxnSp>
      <p:cxnSp>
        <p:nvCxnSpPr>
          <p:cNvPr id="37" name="Connecteur droit 36"/>
          <p:cNvCxnSpPr/>
          <p:nvPr/>
        </p:nvCxnSpPr>
        <p:spPr>
          <a:xfrm flipH="1">
            <a:off x="3297752" y="2992967"/>
            <a:ext cx="2252148" cy="1198913"/>
          </a:xfrm>
          <a:prstGeom prst="line">
            <a:avLst/>
          </a:prstGeom>
          <a:ln w="12700" cmpd="sng">
            <a:solidFill>
              <a:srgbClr val="8B0000"/>
            </a:solidFill>
            <a:prstDash val="lgDashDot"/>
            <a:headEnd type="oval" w="sm" len="sm"/>
          </a:ln>
        </p:spPr>
        <p:style>
          <a:lnRef idx="2">
            <a:schemeClr val="accent1"/>
          </a:lnRef>
          <a:fillRef idx="0">
            <a:schemeClr val="accent1"/>
          </a:fillRef>
          <a:effectRef idx="1">
            <a:schemeClr val="accent1"/>
          </a:effectRef>
          <a:fontRef idx="minor">
            <a:schemeClr val="tx1"/>
          </a:fontRef>
        </p:style>
      </p:cxnSp>
      <p:sp>
        <p:nvSpPr>
          <p:cNvPr id="41" name="ZoneTexte 40"/>
          <p:cNvSpPr txBox="1"/>
          <p:nvPr/>
        </p:nvSpPr>
        <p:spPr>
          <a:xfrm>
            <a:off x="7970736" y="1684466"/>
            <a:ext cx="1621232" cy="246221"/>
          </a:xfrm>
          <a:prstGeom prst="rect">
            <a:avLst/>
          </a:prstGeom>
          <a:noFill/>
        </p:spPr>
        <p:txBody>
          <a:bodyPr wrap="none" rtlCol="0">
            <a:spAutoFit/>
          </a:bodyPr>
          <a:lstStyle/>
          <a:p>
            <a:r>
              <a:rPr lang="fr-FR" sz="1000" dirty="0" smtClean="0">
                <a:solidFill>
                  <a:srgbClr val="800000"/>
                </a:solidFill>
              </a:rPr>
              <a:t>Niveau parapet 2,93m NGF</a:t>
            </a:r>
            <a:endParaRPr lang="fr-FR" sz="1000" dirty="0">
              <a:solidFill>
                <a:srgbClr val="800000"/>
              </a:solidFill>
            </a:endParaRPr>
          </a:p>
        </p:txBody>
      </p:sp>
      <p:cxnSp>
        <p:nvCxnSpPr>
          <p:cNvPr id="43" name="Connecteur droit avec flèche 42"/>
          <p:cNvCxnSpPr/>
          <p:nvPr/>
        </p:nvCxnSpPr>
        <p:spPr>
          <a:xfrm>
            <a:off x="8788400" y="2044700"/>
            <a:ext cx="0" cy="749300"/>
          </a:xfrm>
          <a:prstGeom prst="straightConnector1">
            <a:avLst/>
          </a:prstGeom>
          <a:ln w="3175" cmpd="sng">
            <a:solidFill>
              <a:srgbClr val="8B0000"/>
            </a:solidFill>
            <a:headEnd type="none"/>
            <a:tailEnd type="triangle"/>
          </a:ln>
        </p:spPr>
        <p:style>
          <a:lnRef idx="2">
            <a:schemeClr val="accent1"/>
          </a:lnRef>
          <a:fillRef idx="0">
            <a:schemeClr val="accent1"/>
          </a:fillRef>
          <a:effectRef idx="1">
            <a:schemeClr val="accent1"/>
          </a:effectRef>
          <a:fontRef idx="minor">
            <a:schemeClr val="tx1"/>
          </a:fontRef>
        </p:style>
      </p:cxnSp>
      <p:grpSp>
        <p:nvGrpSpPr>
          <p:cNvPr id="12" name="Grouper 11"/>
          <p:cNvGrpSpPr/>
          <p:nvPr/>
        </p:nvGrpSpPr>
        <p:grpSpPr>
          <a:xfrm>
            <a:off x="4746060" y="3263900"/>
            <a:ext cx="899090" cy="332655"/>
            <a:chOff x="4746060" y="3263900"/>
            <a:chExt cx="899090" cy="332655"/>
          </a:xfrm>
        </p:grpSpPr>
        <p:sp>
          <p:nvSpPr>
            <p:cNvPr id="5" name="Double flèche horizontale 4"/>
            <p:cNvSpPr/>
            <p:nvPr/>
          </p:nvSpPr>
          <p:spPr>
            <a:xfrm>
              <a:off x="4746060" y="3263900"/>
              <a:ext cx="899090" cy="332655"/>
            </a:xfrm>
            <a:prstGeom prst="leftRight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fr-FR"/>
            </a:p>
          </p:txBody>
        </p:sp>
        <p:sp>
          <p:nvSpPr>
            <p:cNvPr id="11" name="ZoneTexte 10"/>
            <p:cNvSpPr txBox="1"/>
            <p:nvPr/>
          </p:nvSpPr>
          <p:spPr>
            <a:xfrm>
              <a:off x="4809560" y="3296358"/>
              <a:ext cx="803951" cy="246221"/>
            </a:xfrm>
            <a:prstGeom prst="rect">
              <a:avLst/>
            </a:prstGeom>
            <a:noFill/>
          </p:spPr>
          <p:txBody>
            <a:bodyPr wrap="none" rtlCol="0">
              <a:spAutoFit/>
            </a:bodyPr>
            <a:lstStyle/>
            <a:p>
              <a:r>
                <a:rPr lang="fr-FR" sz="1000" dirty="0" smtClean="0">
                  <a:solidFill>
                    <a:srgbClr val="C6D9F1"/>
                  </a:solidFill>
                </a:rPr>
                <a:t>Ancien grau</a:t>
              </a:r>
              <a:endParaRPr lang="fr-FR" sz="1000" dirty="0">
                <a:solidFill>
                  <a:srgbClr val="C6D9F1"/>
                </a:solidFill>
              </a:endParaRPr>
            </a:p>
          </p:txBody>
        </p:sp>
      </p:grpSp>
    </p:spTree>
    <p:extLst>
      <p:ext uri="{BB962C8B-B14F-4D97-AF65-F5344CB8AC3E}">
        <p14:creationId xmlns:p14="http://schemas.microsoft.com/office/powerpoint/2010/main" val="352098226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à coins arrondis 17"/>
          <p:cNvSpPr/>
          <p:nvPr/>
        </p:nvSpPr>
        <p:spPr>
          <a:xfrm>
            <a:off x="1771650" y="1541139"/>
            <a:ext cx="6652357" cy="1881511"/>
          </a:xfrm>
          <a:prstGeom prst="roundRect">
            <a:avLst/>
          </a:prstGeom>
          <a:noFill/>
          <a:ln>
            <a:solidFill>
              <a:schemeClr val="tx1"/>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p:txBody>
          <a:bodyPr/>
          <a:lstStyle/>
          <a:p>
            <a:pPr algn="l"/>
            <a:r>
              <a:rPr lang="fr-FR" dirty="0" smtClean="0">
                <a:latin typeface="+mn-lt"/>
              </a:rPr>
              <a:t>   5 - Structuration du programme  </a:t>
            </a:r>
            <a:endParaRPr lang="fr-FR" dirty="0">
              <a:latin typeface="+mn-lt"/>
            </a:endParaRPr>
          </a:p>
        </p:txBody>
      </p:sp>
      <p:graphicFrame>
        <p:nvGraphicFramePr>
          <p:cNvPr id="4" name="Diagramme 3"/>
          <p:cNvGraphicFramePr/>
          <p:nvPr>
            <p:extLst>
              <p:ext uri="{D42A27DB-BD31-4B8C-83A1-F6EECF244321}">
                <p14:modId xmlns:p14="http://schemas.microsoft.com/office/powerpoint/2010/main" val="2196649918"/>
              </p:ext>
            </p:extLst>
          </p:nvPr>
        </p:nvGraphicFramePr>
        <p:xfrm>
          <a:off x="1140577" y="1584476"/>
          <a:ext cx="7906665" cy="51888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p:cNvSpPr/>
          <p:nvPr/>
        </p:nvSpPr>
        <p:spPr>
          <a:xfrm>
            <a:off x="98645" y="3429000"/>
            <a:ext cx="3699144" cy="400110"/>
          </a:xfrm>
          <a:prstGeom prst="rect">
            <a:avLst/>
          </a:prstGeom>
        </p:spPr>
        <p:txBody>
          <a:bodyPr wrap="square">
            <a:spAutoFit/>
          </a:bodyPr>
          <a:lstStyle/>
          <a:p>
            <a:pPr algn="ctr"/>
            <a:r>
              <a:rPr lang="fr-FR" sz="1000" b="1" dirty="0">
                <a:solidFill>
                  <a:srgbClr val="FF6600"/>
                </a:solidFill>
              </a:rPr>
              <a:t>TÂCHE 1 </a:t>
            </a:r>
            <a:r>
              <a:rPr lang="fr-FR" sz="1000" dirty="0"/>
              <a:t>- ANALYSE DE L'ALÉA SUBMERSION SELON DIFFÉRENTS SCÉNARII DE FORÇAGE EN SITUATION ACTUELLE, EN 2050 ET </a:t>
            </a:r>
            <a:r>
              <a:rPr lang="fr-FR" sz="1000" dirty="0" smtClean="0"/>
              <a:t>2100 </a:t>
            </a:r>
            <a:endParaRPr lang="fr-FR" sz="1000" dirty="0"/>
          </a:p>
        </p:txBody>
      </p:sp>
      <p:sp>
        <p:nvSpPr>
          <p:cNvPr id="5" name="Rectangle 4"/>
          <p:cNvSpPr/>
          <p:nvPr/>
        </p:nvSpPr>
        <p:spPr>
          <a:xfrm>
            <a:off x="6103575" y="3429000"/>
            <a:ext cx="3556429" cy="553998"/>
          </a:xfrm>
          <a:prstGeom prst="rect">
            <a:avLst/>
          </a:prstGeom>
        </p:spPr>
        <p:txBody>
          <a:bodyPr wrap="square">
            <a:spAutoFit/>
          </a:bodyPr>
          <a:lstStyle/>
          <a:p>
            <a:pPr algn="ctr"/>
            <a:r>
              <a:rPr lang="fr-FR" sz="1000" b="1" dirty="0">
                <a:solidFill>
                  <a:srgbClr val="509C76"/>
                </a:solidFill>
              </a:rPr>
              <a:t>TÂCHE 2</a:t>
            </a:r>
            <a:r>
              <a:rPr lang="fr-FR" sz="1000" b="1" dirty="0"/>
              <a:t> </a:t>
            </a:r>
            <a:r>
              <a:rPr lang="fr-FR" sz="1000" dirty="0"/>
              <a:t>- ANALYSE QUALITATIVE ET QUANTITATIVE DES ENJEUX, </a:t>
            </a:r>
            <a:r>
              <a:rPr lang="fr-FR" sz="1000" dirty="0" smtClean="0"/>
              <a:t>ET CARACTERISATION DU NIVEAU </a:t>
            </a:r>
            <a:r>
              <a:rPr lang="fr-FR" sz="1000" dirty="0"/>
              <a:t>DE « CULTURE DU RISQUE </a:t>
            </a:r>
            <a:r>
              <a:rPr lang="fr-FR" sz="1000" dirty="0" smtClean="0"/>
              <a:t>»</a:t>
            </a:r>
          </a:p>
          <a:p>
            <a:pPr algn="ctr"/>
            <a:r>
              <a:rPr lang="fr-FR" sz="1000" dirty="0">
                <a:sym typeface="Symbol"/>
              </a:rPr>
              <a:t></a:t>
            </a:r>
            <a:r>
              <a:rPr lang="fr-FR" sz="1000" dirty="0"/>
              <a:t> </a:t>
            </a:r>
            <a:r>
              <a:rPr lang="fr-FR" sz="1000" dirty="0" smtClean="0"/>
              <a:t> CAPACITE D’ADAPTATION </a:t>
            </a:r>
            <a:endParaRPr lang="fr-FR" sz="1000" dirty="0"/>
          </a:p>
        </p:txBody>
      </p:sp>
      <p:sp>
        <p:nvSpPr>
          <p:cNvPr id="6" name="Rectangle 5"/>
          <p:cNvSpPr/>
          <p:nvPr/>
        </p:nvSpPr>
        <p:spPr>
          <a:xfrm>
            <a:off x="6118527" y="4264677"/>
            <a:ext cx="3526524" cy="553998"/>
          </a:xfrm>
          <a:prstGeom prst="rect">
            <a:avLst/>
          </a:prstGeom>
        </p:spPr>
        <p:txBody>
          <a:bodyPr wrap="square">
            <a:spAutoFit/>
          </a:bodyPr>
          <a:lstStyle/>
          <a:p>
            <a:pPr algn="ctr"/>
            <a:r>
              <a:rPr lang="fr-FR" sz="1000" b="1" dirty="0">
                <a:solidFill>
                  <a:srgbClr val="E7D971"/>
                </a:solidFill>
              </a:rPr>
              <a:t>TÂCHE </a:t>
            </a:r>
            <a:r>
              <a:rPr lang="fr-FR" sz="1000" b="1" dirty="0" smtClean="0">
                <a:solidFill>
                  <a:srgbClr val="E7D971"/>
                </a:solidFill>
              </a:rPr>
              <a:t>3 </a:t>
            </a:r>
            <a:r>
              <a:rPr lang="fr-FR" sz="1000" dirty="0"/>
              <a:t>- CONCEPTION ET RÉALISATION D’UNE BASE DE DONNÉES GÉOGRAPHIQUES SUR LE RISQUE DE SUBMERSION MARINE POUR IDENTIFIER LES ZONES VULNÉRABLES</a:t>
            </a:r>
            <a:endParaRPr lang="fr-FR" sz="1000" dirty="0">
              <a:solidFill>
                <a:schemeClr val="bg1"/>
              </a:solidFill>
            </a:endParaRPr>
          </a:p>
        </p:txBody>
      </p:sp>
      <p:sp>
        <p:nvSpPr>
          <p:cNvPr id="7" name="Rectangle 6"/>
          <p:cNvSpPr/>
          <p:nvPr/>
        </p:nvSpPr>
        <p:spPr>
          <a:xfrm>
            <a:off x="6118527" y="5707615"/>
            <a:ext cx="3526524" cy="553998"/>
          </a:xfrm>
          <a:prstGeom prst="rect">
            <a:avLst/>
          </a:prstGeom>
        </p:spPr>
        <p:txBody>
          <a:bodyPr wrap="square">
            <a:spAutoFit/>
          </a:bodyPr>
          <a:lstStyle/>
          <a:p>
            <a:pPr algn="ctr"/>
            <a:r>
              <a:rPr lang="fr-FR" sz="1000" b="1" dirty="0">
                <a:solidFill>
                  <a:schemeClr val="accent2"/>
                </a:solidFill>
              </a:rPr>
              <a:t>TÂCHE </a:t>
            </a:r>
            <a:r>
              <a:rPr lang="fr-FR" sz="1000" b="1" dirty="0" smtClean="0">
                <a:solidFill>
                  <a:schemeClr val="accent2"/>
                </a:solidFill>
              </a:rPr>
              <a:t>4 </a:t>
            </a:r>
            <a:r>
              <a:rPr lang="fr-FR" sz="1000" dirty="0"/>
              <a:t>- PROPOSER DES ÉLÉMENTS POUR UNE GESTION DE CRISE LIÉE À UNE SUBMERSION, ORGANISATION </a:t>
            </a:r>
            <a:r>
              <a:rPr lang="fr-FR" sz="1000" dirty="0" smtClean="0"/>
              <a:t>D’EXERCICES </a:t>
            </a:r>
            <a:r>
              <a:rPr lang="fr-FR" sz="1000" dirty="0"/>
              <a:t>DE SIMULATION DE CRISE AVEC RETOUR </a:t>
            </a:r>
            <a:r>
              <a:rPr lang="fr-FR" sz="1000" dirty="0" smtClean="0"/>
              <a:t>D’EXPÉRIENCE </a:t>
            </a:r>
            <a:endParaRPr lang="en-GB" sz="1000" dirty="0"/>
          </a:p>
        </p:txBody>
      </p:sp>
      <p:cxnSp>
        <p:nvCxnSpPr>
          <p:cNvPr id="9" name="Connecteur droit 8"/>
          <p:cNvCxnSpPr/>
          <p:nvPr/>
        </p:nvCxnSpPr>
        <p:spPr>
          <a:xfrm>
            <a:off x="376081" y="3909024"/>
            <a:ext cx="3144273" cy="0"/>
          </a:xfrm>
          <a:prstGeom prst="line">
            <a:avLst/>
          </a:prstGeom>
          <a:ln w="19050">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12" name="Connecteur droit 11"/>
          <p:cNvCxnSpPr/>
          <p:nvPr/>
        </p:nvCxnSpPr>
        <p:spPr>
          <a:xfrm>
            <a:off x="6309653" y="4066611"/>
            <a:ext cx="3144273" cy="0"/>
          </a:xfrm>
          <a:prstGeom prst="line">
            <a:avLst/>
          </a:prstGeom>
          <a:ln w="19050">
            <a:solidFill>
              <a:srgbClr val="509C76"/>
            </a:solidFill>
          </a:ln>
        </p:spPr>
        <p:style>
          <a:lnRef idx="2">
            <a:schemeClr val="accent1"/>
          </a:lnRef>
          <a:fillRef idx="0">
            <a:schemeClr val="accent1"/>
          </a:fillRef>
          <a:effectRef idx="1">
            <a:schemeClr val="accent1"/>
          </a:effectRef>
          <a:fontRef idx="minor">
            <a:schemeClr val="tx1"/>
          </a:fontRef>
        </p:style>
      </p:cxnSp>
      <p:cxnSp>
        <p:nvCxnSpPr>
          <p:cNvPr id="13" name="Connecteur droit 12"/>
          <p:cNvCxnSpPr/>
          <p:nvPr/>
        </p:nvCxnSpPr>
        <p:spPr>
          <a:xfrm>
            <a:off x="6309653" y="4892654"/>
            <a:ext cx="3144273" cy="0"/>
          </a:xfrm>
          <a:prstGeom prst="line">
            <a:avLst/>
          </a:prstGeom>
          <a:ln w="19050">
            <a:solidFill>
              <a:srgbClr val="E7D971"/>
            </a:solidFill>
          </a:ln>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a:off x="6309653" y="6327270"/>
            <a:ext cx="3144273" cy="0"/>
          </a:xfrm>
          <a:prstGeom prst="line">
            <a:avLst/>
          </a:prstGeom>
          <a:ln w="19050">
            <a:solidFill>
              <a:schemeClr val="accent2"/>
            </a:solidFill>
          </a:ln>
        </p:spPr>
        <p:style>
          <a:lnRef idx="2">
            <a:schemeClr val="accent1"/>
          </a:lnRef>
          <a:fillRef idx="0">
            <a:schemeClr val="accent1"/>
          </a:fillRef>
          <a:effectRef idx="1">
            <a:schemeClr val="accent1"/>
          </a:effectRef>
          <a:fontRef idx="minor">
            <a:schemeClr val="tx1"/>
          </a:fontRef>
        </p:style>
      </p:cxnSp>
      <p:sp>
        <p:nvSpPr>
          <p:cNvPr id="22" name="Rectangle 21"/>
          <p:cNvSpPr/>
          <p:nvPr/>
        </p:nvSpPr>
        <p:spPr>
          <a:xfrm>
            <a:off x="3308488" y="1799296"/>
            <a:ext cx="3699144" cy="400110"/>
          </a:xfrm>
          <a:prstGeom prst="rect">
            <a:avLst/>
          </a:prstGeom>
        </p:spPr>
        <p:txBody>
          <a:bodyPr wrap="square">
            <a:spAutoFit/>
          </a:bodyPr>
          <a:lstStyle/>
          <a:p>
            <a:pPr algn="ctr"/>
            <a:r>
              <a:rPr lang="fr-FR" dirty="0" smtClean="0">
                <a:solidFill>
                  <a:srgbClr val="000000"/>
                </a:solidFill>
              </a:rPr>
              <a:t>VULNERABILITE</a:t>
            </a:r>
          </a:p>
        </p:txBody>
      </p:sp>
    </p:spTree>
    <p:extLst>
      <p:ext uri="{BB962C8B-B14F-4D97-AF65-F5344CB8AC3E}">
        <p14:creationId xmlns:p14="http://schemas.microsoft.com/office/powerpoint/2010/main" val="325969500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smtClean="0">
                <a:latin typeface="+mn-lt"/>
              </a:rPr>
              <a:t>   6 - Premiers résultats</a:t>
            </a:r>
            <a:endParaRPr lang="fr-FR" dirty="0">
              <a:latin typeface="+mn-lt"/>
            </a:endParaRPr>
          </a:p>
        </p:txBody>
      </p:sp>
      <p:sp>
        <p:nvSpPr>
          <p:cNvPr id="4" name="Rectangle 3"/>
          <p:cNvSpPr/>
          <p:nvPr/>
        </p:nvSpPr>
        <p:spPr>
          <a:xfrm>
            <a:off x="307844" y="1416750"/>
            <a:ext cx="9288593" cy="307777"/>
          </a:xfrm>
          <a:prstGeom prst="rect">
            <a:avLst/>
          </a:prstGeom>
          <a:noFill/>
        </p:spPr>
        <p:txBody>
          <a:bodyPr wrap="square">
            <a:spAutoFit/>
          </a:bodyPr>
          <a:lstStyle/>
          <a:p>
            <a:r>
              <a:rPr lang="fr-FR" sz="1400" b="1" dirty="0"/>
              <a:t>T</a:t>
            </a:r>
            <a:r>
              <a:rPr lang="fr-FR" sz="1400" b="1" dirty="0">
                <a:solidFill>
                  <a:srgbClr val="000000"/>
                </a:solidFill>
              </a:rPr>
              <a:t>Â</a:t>
            </a:r>
            <a:r>
              <a:rPr lang="fr-FR" sz="1400" b="1" dirty="0"/>
              <a:t>CHE </a:t>
            </a:r>
            <a:r>
              <a:rPr lang="fr-FR" sz="1400" b="1" dirty="0" smtClean="0"/>
              <a:t>1 </a:t>
            </a:r>
            <a:r>
              <a:rPr lang="fr-FR" sz="1400" b="1" dirty="0"/>
              <a:t>– ANALYSE DE L'ALÉA SUBMERSION SELON DIFFÉRENTS SCÉNARII DE </a:t>
            </a:r>
            <a:r>
              <a:rPr lang="fr-FR" sz="1400" b="1" dirty="0" smtClean="0"/>
              <a:t>FORÇAGE</a:t>
            </a:r>
          </a:p>
        </p:txBody>
      </p:sp>
      <p:sp>
        <p:nvSpPr>
          <p:cNvPr id="12" name="ZoneTexte 11"/>
          <p:cNvSpPr txBox="1"/>
          <p:nvPr/>
        </p:nvSpPr>
        <p:spPr>
          <a:xfrm>
            <a:off x="10112687" y="2647946"/>
            <a:ext cx="184666" cy="400110"/>
          </a:xfrm>
          <a:prstGeom prst="rect">
            <a:avLst/>
          </a:prstGeom>
          <a:noFill/>
        </p:spPr>
        <p:txBody>
          <a:bodyPr wrap="none" rtlCol="0">
            <a:spAutoFit/>
          </a:bodyPr>
          <a:lstStyle/>
          <a:p>
            <a:endParaRPr lang="fr-FR" dirty="0"/>
          </a:p>
        </p:txBody>
      </p:sp>
      <p:sp>
        <p:nvSpPr>
          <p:cNvPr id="5" name="ZoneTexte 4"/>
          <p:cNvSpPr txBox="1"/>
          <p:nvPr/>
        </p:nvSpPr>
        <p:spPr>
          <a:xfrm>
            <a:off x="230763" y="1853208"/>
            <a:ext cx="9673075" cy="338554"/>
          </a:xfrm>
          <a:prstGeom prst="rect">
            <a:avLst/>
          </a:prstGeom>
          <a:noFill/>
        </p:spPr>
        <p:txBody>
          <a:bodyPr wrap="square" rtlCol="0">
            <a:spAutoFit/>
          </a:bodyPr>
          <a:lstStyle/>
          <a:p>
            <a:pPr marL="109728">
              <a:spcBef>
                <a:spcPts val="300"/>
              </a:spcBef>
              <a:buClr>
                <a:schemeClr val="tx2"/>
              </a:buClr>
            </a:pPr>
            <a:r>
              <a:rPr lang="fr-FR" sz="1600" dirty="0" smtClean="0">
                <a:solidFill>
                  <a:schemeClr val="tx2"/>
                </a:solidFill>
              </a:rPr>
              <a:t>1. Modélisation </a:t>
            </a:r>
            <a:r>
              <a:rPr lang="fr-FR" sz="1600" dirty="0">
                <a:solidFill>
                  <a:schemeClr val="tx2"/>
                </a:solidFill>
              </a:rPr>
              <a:t>dynamique de </a:t>
            </a:r>
            <a:r>
              <a:rPr lang="fr-FR" sz="1600" dirty="0" smtClean="0">
                <a:solidFill>
                  <a:schemeClr val="tx2"/>
                </a:solidFill>
              </a:rPr>
              <a:t>l’aléa</a:t>
            </a:r>
            <a:endParaRPr lang="fr-FR" sz="1600" dirty="0">
              <a:solidFill>
                <a:schemeClr val="tx2"/>
              </a:solidFill>
            </a:endParaRPr>
          </a:p>
        </p:txBody>
      </p:sp>
      <p:cxnSp>
        <p:nvCxnSpPr>
          <p:cNvPr id="6" name="Connecteur en angle 5"/>
          <p:cNvCxnSpPr/>
          <p:nvPr/>
        </p:nvCxnSpPr>
        <p:spPr>
          <a:xfrm rot="16200000" flipH="1">
            <a:off x="3653297" y="2796613"/>
            <a:ext cx="1260794" cy="624069"/>
          </a:xfrm>
          <a:prstGeom prst="bentConnector3">
            <a:avLst>
              <a:gd name="adj1" fmla="val 26368"/>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7" name="Groupe 2"/>
          <p:cNvGrpSpPr/>
          <p:nvPr/>
        </p:nvGrpSpPr>
        <p:grpSpPr>
          <a:xfrm>
            <a:off x="1787417" y="2362775"/>
            <a:ext cx="2319982" cy="853051"/>
            <a:chOff x="3059832" y="1137518"/>
            <a:chExt cx="2520280" cy="1044116"/>
          </a:xfrm>
        </p:grpSpPr>
        <p:sp>
          <p:nvSpPr>
            <p:cNvPr id="8" name="Rectangle 7"/>
            <p:cNvSpPr/>
            <p:nvPr/>
          </p:nvSpPr>
          <p:spPr>
            <a:xfrm>
              <a:off x="3059832" y="1137518"/>
              <a:ext cx="2520280" cy="10441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ZoneTexte 8"/>
            <p:cNvSpPr txBox="1"/>
            <p:nvPr/>
          </p:nvSpPr>
          <p:spPr>
            <a:xfrm>
              <a:off x="3298220" y="1143905"/>
              <a:ext cx="2073744" cy="1017122"/>
            </a:xfrm>
            <a:prstGeom prst="rect">
              <a:avLst/>
            </a:prstGeom>
            <a:noFill/>
          </p:spPr>
          <p:txBody>
            <a:bodyPr wrap="none" rtlCol="0">
              <a:spAutoFit/>
            </a:bodyPr>
            <a:lstStyle/>
            <a:p>
              <a:pPr algn="ctr"/>
              <a:r>
                <a:rPr lang="fr-FR" b="1" dirty="0" smtClean="0">
                  <a:latin typeface="+mj-lt"/>
                </a:rPr>
                <a:t>MARS</a:t>
              </a:r>
            </a:p>
            <a:p>
              <a:pPr algn="ctr"/>
              <a:r>
                <a:rPr lang="fr-FR" sz="1400" dirty="0" smtClean="0">
                  <a:latin typeface="+mj-lt"/>
                </a:rPr>
                <a:t>Niveaux d’eau</a:t>
              </a:r>
            </a:p>
            <a:p>
              <a:pPr algn="ctr"/>
              <a:r>
                <a:rPr lang="fr-FR" sz="1400" dirty="0" smtClean="0">
                  <a:latin typeface="+mj-lt"/>
                </a:rPr>
                <a:t>(marée + surcote </a:t>
              </a:r>
              <a:r>
                <a:rPr lang="fr-FR" sz="1400" dirty="0" err="1" smtClean="0">
                  <a:latin typeface="+mj-lt"/>
                </a:rPr>
                <a:t>atmo</a:t>
              </a:r>
              <a:r>
                <a:rPr lang="fr-FR" sz="1400" dirty="0" smtClean="0">
                  <a:latin typeface="+mj-lt"/>
                </a:rPr>
                <a:t>)</a:t>
              </a:r>
            </a:p>
          </p:txBody>
        </p:sp>
      </p:grpSp>
      <p:sp>
        <p:nvSpPr>
          <p:cNvPr id="10" name="ZoneTexte 9"/>
          <p:cNvSpPr txBox="1"/>
          <p:nvPr/>
        </p:nvSpPr>
        <p:spPr>
          <a:xfrm>
            <a:off x="1557561" y="5030809"/>
            <a:ext cx="2891136" cy="830997"/>
          </a:xfrm>
          <a:prstGeom prst="rect">
            <a:avLst/>
          </a:prstGeom>
          <a:noFill/>
        </p:spPr>
        <p:txBody>
          <a:bodyPr wrap="square" rtlCol="0">
            <a:spAutoFit/>
          </a:bodyPr>
          <a:lstStyle/>
          <a:p>
            <a:r>
              <a:rPr lang="fr-FR" sz="1200" dirty="0" smtClean="0">
                <a:latin typeface="+mj-lt"/>
              </a:rPr>
              <a:t>Propagation des flux à terre : </a:t>
            </a:r>
          </a:p>
          <a:p>
            <a:r>
              <a:rPr lang="fr-FR" sz="1200" dirty="0" smtClean="0">
                <a:latin typeface="+mj-lt"/>
              </a:rPr>
              <a:t>Prise en compte de la rugosité, des ouvrages/connections hydrauliques, </a:t>
            </a:r>
            <a:br>
              <a:rPr lang="fr-FR" sz="1200" dirty="0" smtClean="0">
                <a:latin typeface="+mj-lt"/>
              </a:rPr>
            </a:br>
            <a:r>
              <a:rPr lang="fr-FR" sz="1200" dirty="0" smtClean="0">
                <a:latin typeface="+mj-lt"/>
              </a:rPr>
              <a:t>des brèches</a:t>
            </a:r>
            <a:endParaRPr lang="fr-FR" sz="1200" dirty="0">
              <a:latin typeface="+mj-lt"/>
            </a:endParaRPr>
          </a:p>
        </p:txBody>
      </p:sp>
      <p:sp>
        <p:nvSpPr>
          <p:cNvPr id="11" name="ZoneTexte 10"/>
          <p:cNvSpPr txBox="1"/>
          <p:nvPr/>
        </p:nvSpPr>
        <p:spPr>
          <a:xfrm>
            <a:off x="428497" y="3774397"/>
            <a:ext cx="3665942" cy="646331"/>
          </a:xfrm>
          <a:prstGeom prst="rect">
            <a:avLst/>
          </a:prstGeom>
          <a:noFill/>
        </p:spPr>
        <p:txBody>
          <a:bodyPr wrap="square" rtlCol="0">
            <a:spAutoFit/>
          </a:bodyPr>
          <a:lstStyle/>
          <a:p>
            <a:r>
              <a:rPr lang="fr-FR" sz="1200" dirty="0" smtClean="0">
                <a:latin typeface="+mj-lt"/>
              </a:rPr>
              <a:t>Prise en compte de la surélévation (</a:t>
            </a:r>
            <a:r>
              <a:rPr lang="fr-FR" sz="1200" dirty="0" err="1" smtClean="0">
                <a:latin typeface="+mj-lt"/>
              </a:rPr>
              <a:t>wave</a:t>
            </a:r>
            <a:r>
              <a:rPr lang="fr-FR" sz="1200" dirty="0" smtClean="0">
                <a:latin typeface="+mj-lt"/>
              </a:rPr>
              <a:t> setup),</a:t>
            </a:r>
            <a:r>
              <a:rPr lang="fr-FR" sz="1200" dirty="0">
                <a:latin typeface="+mj-lt"/>
              </a:rPr>
              <a:t> </a:t>
            </a:r>
            <a:r>
              <a:rPr lang="fr-FR" sz="1200" dirty="0" smtClean="0">
                <a:latin typeface="+mj-lt"/>
              </a:rPr>
              <a:t>liée au déferlement des vagues et des interactions courants/vagues</a:t>
            </a:r>
            <a:endParaRPr lang="fr-FR" sz="1200" dirty="0">
              <a:latin typeface="+mj-lt"/>
            </a:endParaRPr>
          </a:p>
        </p:txBody>
      </p:sp>
      <p:grpSp>
        <p:nvGrpSpPr>
          <p:cNvPr id="13" name="Groupe 29"/>
          <p:cNvGrpSpPr/>
          <p:nvPr/>
        </p:nvGrpSpPr>
        <p:grpSpPr>
          <a:xfrm>
            <a:off x="4086144" y="5115670"/>
            <a:ext cx="1679715" cy="660619"/>
            <a:chOff x="3059832" y="1088740"/>
            <a:chExt cx="2520280" cy="1044116"/>
          </a:xfrm>
        </p:grpSpPr>
        <p:sp>
          <p:nvSpPr>
            <p:cNvPr id="14" name="Rectangle 13"/>
            <p:cNvSpPr/>
            <p:nvPr/>
          </p:nvSpPr>
          <p:spPr>
            <a:xfrm>
              <a:off x="3059832" y="1088740"/>
              <a:ext cx="2520280" cy="1044116"/>
            </a:xfrm>
            <a:prstGeom prst="rect">
              <a:avLst/>
            </a:prstGeom>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ZoneTexte 14"/>
            <p:cNvSpPr txBox="1"/>
            <p:nvPr/>
          </p:nvSpPr>
          <p:spPr>
            <a:xfrm>
              <a:off x="3499623" y="1143906"/>
              <a:ext cx="1670935" cy="972889"/>
            </a:xfrm>
            <a:prstGeom prst="rect">
              <a:avLst/>
            </a:prstGeom>
            <a:noFill/>
          </p:spPr>
          <p:txBody>
            <a:bodyPr wrap="none" rtlCol="0">
              <a:spAutoFit/>
            </a:bodyPr>
            <a:lstStyle/>
            <a:p>
              <a:pPr algn="ctr"/>
              <a:r>
                <a:rPr lang="fr-FR" b="1" dirty="0" smtClean="0">
                  <a:latin typeface="+mj-lt"/>
                </a:rPr>
                <a:t>MARS</a:t>
              </a:r>
            </a:p>
            <a:p>
              <a:pPr algn="ctr"/>
              <a:r>
                <a:rPr lang="fr-FR" sz="1400" b="1" dirty="0" smtClean="0">
                  <a:latin typeface="+mj-lt"/>
                </a:rPr>
                <a:t>Submersion</a:t>
              </a:r>
            </a:p>
          </p:txBody>
        </p:sp>
      </p:grpSp>
      <p:sp>
        <p:nvSpPr>
          <p:cNvPr id="16" name="ZoneTexte 15"/>
          <p:cNvSpPr txBox="1"/>
          <p:nvPr/>
        </p:nvSpPr>
        <p:spPr>
          <a:xfrm>
            <a:off x="199337" y="2463922"/>
            <a:ext cx="1540564" cy="461665"/>
          </a:xfrm>
          <a:prstGeom prst="rect">
            <a:avLst/>
          </a:prstGeom>
          <a:noFill/>
        </p:spPr>
        <p:txBody>
          <a:bodyPr wrap="square" rtlCol="0">
            <a:spAutoFit/>
          </a:bodyPr>
          <a:lstStyle/>
          <a:p>
            <a:r>
              <a:rPr lang="fr-FR" sz="1200" dirty="0">
                <a:latin typeface="+mj-lt"/>
              </a:rPr>
              <a:t>V</a:t>
            </a:r>
            <a:r>
              <a:rPr lang="fr-FR" sz="1200" dirty="0" smtClean="0">
                <a:latin typeface="+mj-lt"/>
              </a:rPr>
              <a:t>ariation du niveau d’eau à la côte </a:t>
            </a:r>
            <a:endParaRPr lang="fr-FR" sz="1200" dirty="0">
              <a:latin typeface="+mj-lt"/>
            </a:endParaRPr>
          </a:p>
        </p:txBody>
      </p:sp>
      <p:sp>
        <p:nvSpPr>
          <p:cNvPr id="17" name="ZoneTexte 16"/>
          <p:cNvSpPr txBox="1"/>
          <p:nvPr/>
        </p:nvSpPr>
        <p:spPr>
          <a:xfrm>
            <a:off x="7565237" y="2478252"/>
            <a:ext cx="2107401" cy="461665"/>
          </a:xfrm>
          <a:prstGeom prst="rect">
            <a:avLst/>
          </a:prstGeom>
          <a:noFill/>
        </p:spPr>
        <p:txBody>
          <a:bodyPr wrap="square" rtlCol="0">
            <a:spAutoFit/>
          </a:bodyPr>
          <a:lstStyle/>
          <a:p>
            <a:r>
              <a:rPr lang="fr-FR" sz="1200" dirty="0">
                <a:latin typeface="+mj-lt"/>
              </a:rPr>
              <a:t>Propagation des conditions </a:t>
            </a:r>
            <a:r>
              <a:rPr lang="fr-FR" sz="1200" dirty="0" smtClean="0">
                <a:latin typeface="+mj-lt"/>
              </a:rPr>
              <a:t/>
            </a:r>
            <a:br>
              <a:rPr lang="fr-FR" sz="1200" dirty="0" smtClean="0">
                <a:latin typeface="+mj-lt"/>
              </a:rPr>
            </a:br>
            <a:r>
              <a:rPr lang="fr-FR" sz="1200" dirty="0" smtClean="0">
                <a:latin typeface="+mj-lt"/>
              </a:rPr>
              <a:t>de </a:t>
            </a:r>
            <a:r>
              <a:rPr lang="fr-FR" sz="1200" dirty="0">
                <a:latin typeface="+mj-lt"/>
              </a:rPr>
              <a:t>vagues du large à la </a:t>
            </a:r>
            <a:r>
              <a:rPr lang="fr-FR" sz="1200" dirty="0" smtClean="0">
                <a:latin typeface="+mj-lt"/>
              </a:rPr>
              <a:t>côte</a:t>
            </a:r>
            <a:endParaRPr lang="fr-FR" sz="1200" dirty="0">
              <a:latin typeface="+mj-lt"/>
            </a:endParaRPr>
          </a:p>
        </p:txBody>
      </p:sp>
      <p:grpSp>
        <p:nvGrpSpPr>
          <p:cNvPr id="18" name="Groupe 55"/>
          <p:cNvGrpSpPr/>
          <p:nvPr/>
        </p:nvGrpSpPr>
        <p:grpSpPr>
          <a:xfrm>
            <a:off x="3971659" y="3739046"/>
            <a:ext cx="1950217" cy="669091"/>
            <a:chOff x="2898037" y="1088740"/>
            <a:chExt cx="2926146" cy="1044116"/>
          </a:xfrm>
        </p:grpSpPr>
        <p:sp>
          <p:nvSpPr>
            <p:cNvPr id="19" name="Rectangle 18"/>
            <p:cNvSpPr/>
            <p:nvPr/>
          </p:nvSpPr>
          <p:spPr>
            <a:xfrm>
              <a:off x="3059832" y="1088740"/>
              <a:ext cx="2520280" cy="10441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ZoneTexte 19"/>
            <p:cNvSpPr txBox="1"/>
            <p:nvPr/>
          </p:nvSpPr>
          <p:spPr>
            <a:xfrm>
              <a:off x="2898037" y="1143905"/>
              <a:ext cx="2926146" cy="624371"/>
            </a:xfrm>
            <a:prstGeom prst="rect">
              <a:avLst/>
            </a:prstGeom>
            <a:noFill/>
          </p:spPr>
          <p:txBody>
            <a:bodyPr wrap="square" rtlCol="0">
              <a:spAutoFit/>
            </a:bodyPr>
            <a:lstStyle/>
            <a:p>
              <a:pPr algn="ctr"/>
              <a:r>
                <a:rPr lang="fr-FR" b="1" dirty="0" smtClean="0">
                  <a:latin typeface="+mj-lt"/>
                </a:rPr>
                <a:t>MARS/SWAN</a:t>
              </a:r>
            </a:p>
          </p:txBody>
        </p:sp>
      </p:grpSp>
      <p:sp>
        <p:nvSpPr>
          <p:cNvPr id="21" name="ZoneTexte 20"/>
          <p:cNvSpPr txBox="1"/>
          <p:nvPr/>
        </p:nvSpPr>
        <p:spPr>
          <a:xfrm>
            <a:off x="4156177" y="2416922"/>
            <a:ext cx="376525" cy="400110"/>
          </a:xfrm>
          <a:prstGeom prst="rect">
            <a:avLst/>
          </a:prstGeom>
          <a:noFill/>
        </p:spPr>
        <p:txBody>
          <a:bodyPr wrap="none" rtlCol="0">
            <a:spAutoFit/>
          </a:bodyPr>
          <a:lstStyle/>
          <a:p>
            <a:r>
              <a:rPr lang="fr-FR" dirty="0" smtClean="0">
                <a:latin typeface="+mj-lt"/>
              </a:rPr>
              <a:t>1)</a:t>
            </a:r>
            <a:endParaRPr lang="fr-FR" dirty="0">
              <a:latin typeface="+mj-lt"/>
            </a:endParaRPr>
          </a:p>
        </p:txBody>
      </p:sp>
      <p:sp>
        <p:nvSpPr>
          <p:cNvPr id="22" name="ZoneTexte 21"/>
          <p:cNvSpPr txBox="1"/>
          <p:nvPr/>
        </p:nvSpPr>
        <p:spPr>
          <a:xfrm>
            <a:off x="5341784" y="2416922"/>
            <a:ext cx="392555" cy="400110"/>
          </a:xfrm>
          <a:prstGeom prst="rect">
            <a:avLst/>
          </a:prstGeom>
          <a:noFill/>
        </p:spPr>
        <p:txBody>
          <a:bodyPr wrap="none" rtlCol="0">
            <a:spAutoFit/>
          </a:bodyPr>
          <a:lstStyle/>
          <a:p>
            <a:r>
              <a:rPr lang="fr-FR" dirty="0">
                <a:latin typeface="+mj-lt"/>
              </a:rPr>
              <a:t>2</a:t>
            </a:r>
            <a:r>
              <a:rPr lang="fr-FR" dirty="0" smtClean="0">
                <a:latin typeface="+mj-lt"/>
              </a:rPr>
              <a:t>)</a:t>
            </a:r>
            <a:endParaRPr lang="fr-FR" dirty="0">
              <a:latin typeface="+mj-lt"/>
            </a:endParaRPr>
          </a:p>
        </p:txBody>
      </p:sp>
      <p:sp>
        <p:nvSpPr>
          <p:cNvPr id="23" name="ZoneTexte 22"/>
          <p:cNvSpPr txBox="1"/>
          <p:nvPr/>
        </p:nvSpPr>
        <p:spPr>
          <a:xfrm>
            <a:off x="4710638" y="3332451"/>
            <a:ext cx="377778" cy="400110"/>
          </a:xfrm>
          <a:prstGeom prst="rect">
            <a:avLst/>
          </a:prstGeom>
          <a:noFill/>
        </p:spPr>
        <p:txBody>
          <a:bodyPr wrap="none" rtlCol="0">
            <a:spAutoFit/>
          </a:bodyPr>
          <a:lstStyle/>
          <a:p>
            <a:r>
              <a:rPr lang="fr-FR" dirty="0">
                <a:latin typeface="+mj-lt"/>
              </a:rPr>
              <a:t>3</a:t>
            </a:r>
            <a:r>
              <a:rPr lang="fr-FR" dirty="0" smtClean="0">
                <a:latin typeface="+mj-lt"/>
              </a:rPr>
              <a:t>)</a:t>
            </a:r>
            <a:endParaRPr lang="fr-FR" dirty="0">
              <a:latin typeface="+mj-lt"/>
            </a:endParaRPr>
          </a:p>
        </p:txBody>
      </p:sp>
      <p:cxnSp>
        <p:nvCxnSpPr>
          <p:cNvPr id="24" name="Connecteur droit avec flèche 23"/>
          <p:cNvCxnSpPr>
            <a:stCxn id="19" idx="2"/>
          </p:cNvCxnSpPr>
          <p:nvPr/>
        </p:nvCxnSpPr>
        <p:spPr>
          <a:xfrm>
            <a:off x="4919350" y="4408136"/>
            <a:ext cx="0" cy="67492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25" name="Groupe 73"/>
          <p:cNvGrpSpPr/>
          <p:nvPr/>
        </p:nvGrpSpPr>
        <p:grpSpPr>
          <a:xfrm>
            <a:off x="6523708" y="5128217"/>
            <a:ext cx="1705656" cy="648072"/>
            <a:chOff x="683568" y="2202413"/>
            <a:chExt cx="1182881" cy="648782"/>
          </a:xfrm>
        </p:grpSpPr>
        <p:sp>
          <p:nvSpPr>
            <p:cNvPr id="26" name="Rectangle 25"/>
            <p:cNvSpPr/>
            <p:nvPr/>
          </p:nvSpPr>
          <p:spPr>
            <a:xfrm>
              <a:off x="683568" y="2204864"/>
              <a:ext cx="1182881"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7" name="ZoneTexte 26"/>
            <p:cNvSpPr txBox="1"/>
            <p:nvPr/>
          </p:nvSpPr>
          <p:spPr>
            <a:xfrm>
              <a:off x="786928" y="2202413"/>
              <a:ext cx="976165" cy="616227"/>
            </a:xfrm>
            <a:prstGeom prst="rect">
              <a:avLst/>
            </a:prstGeom>
            <a:noFill/>
          </p:spPr>
          <p:txBody>
            <a:bodyPr wrap="none" rtlCol="0">
              <a:spAutoFit/>
            </a:bodyPr>
            <a:lstStyle/>
            <a:p>
              <a:pPr algn="ctr"/>
              <a:r>
                <a:rPr lang="fr-FR" b="1" dirty="0" smtClean="0">
                  <a:latin typeface="+mj-lt"/>
                </a:rPr>
                <a:t>SWASH 1D</a:t>
              </a:r>
            </a:p>
            <a:p>
              <a:pPr algn="ctr"/>
              <a:r>
                <a:rPr lang="fr-FR" sz="1400" dirty="0" err="1">
                  <a:latin typeface="+mj-lt"/>
                </a:rPr>
                <a:t>O</a:t>
              </a:r>
              <a:r>
                <a:rPr lang="fr-FR" sz="1400" dirty="0" err="1" smtClean="0">
                  <a:latin typeface="+mj-lt"/>
                </a:rPr>
                <a:t>vertopping</a:t>
              </a:r>
              <a:endParaRPr lang="fr-FR" sz="1400" dirty="0" smtClean="0">
                <a:latin typeface="+mj-lt"/>
              </a:endParaRPr>
            </a:p>
          </p:txBody>
        </p:sp>
      </p:grpSp>
      <p:sp>
        <p:nvSpPr>
          <p:cNvPr id="28" name="ZoneTexte 27"/>
          <p:cNvSpPr txBox="1"/>
          <p:nvPr/>
        </p:nvSpPr>
        <p:spPr>
          <a:xfrm>
            <a:off x="8311803" y="5056209"/>
            <a:ext cx="1594198" cy="830997"/>
          </a:xfrm>
          <a:prstGeom prst="rect">
            <a:avLst/>
          </a:prstGeom>
          <a:noFill/>
        </p:spPr>
        <p:txBody>
          <a:bodyPr wrap="square" rtlCol="0">
            <a:spAutoFit/>
          </a:bodyPr>
          <a:lstStyle/>
          <a:p>
            <a:r>
              <a:rPr lang="fr-FR" sz="1200" dirty="0" smtClean="0">
                <a:latin typeface="+mj-lt"/>
              </a:rPr>
              <a:t>Prise en compte des potentiels franchissements par paquets de mer</a:t>
            </a:r>
            <a:endParaRPr lang="fr-FR" sz="1200" dirty="0">
              <a:latin typeface="+mj-lt"/>
            </a:endParaRPr>
          </a:p>
        </p:txBody>
      </p:sp>
      <p:sp>
        <p:nvSpPr>
          <p:cNvPr id="29" name="ZoneTexte 28"/>
          <p:cNvSpPr txBox="1"/>
          <p:nvPr/>
        </p:nvSpPr>
        <p:spPr>
          <a:xfrm>
            <a:off x="6979966" y="4720937"/>
            <a:ext cx="394058" cy="400110"/>
          </a:xfrm>
          <a:prstGeom prst="rect">
            <a:avLst/>
          </a:prstGeom>
          <a:noFill/>
        </p:spPr>
        <p:txBody>
          <a:bodyPr wrap="none" rtlCol="0">
            <a:spAutoFit/>
          </a:bodyPr>
          <a:lstStyle/>
          <a:p>
            <a:r>
              <a:rPr lang="fr-FR" dirty="0" smtClean="0">
                <a:latin typeface="+mj-lt"/>
              </a:rPr>
              <a:t>4)</a:t>
            </a:r>
            <a:endParaRPr lang="fr-FR" dirty="0">
              <a:latin typeface="+mj-lt"/>
            </a:endParaRPr>
          </a:p>
        </p:txBody>
      </p:sp>
      <p:sp>
        <p:nvSpPr>
          <p:cNvPr id="30" name="ZoneTexte 29"/>
          <p:cNvSpPr txBox="1"/>
          <p:nvPr/>
        </p:nvSpPr>
        <p:spPr>
          <a:xfrm>
            <a:off x="4383691" y="4714551"/>
            <a:ext cx="384666" cy="400110"/>
          </a:xfrm>
          <a:prstGeom prst="rect">
            <a:avLst/>
          </a:prstGeom>
          <a:noFill/>
        </p:spPr>
        <p:txBody>
          <a:bodyPr wrap="none" rtlCol="0">
            <a:spAutoFit/>
          </a:bodyPr>
          <a:lstStyle/>
          <a:p>
            <a:r>
              <a:rPr lang="fr-FR" dirty="0">
                <a:latin typeface="+mj-lt"/>
              </a:rPr>
              <a:t>5</a:t>
            </a:r>
            <a:r>
              <a:rPr lang="fr-FR" dirty="0" smtClean="0">
                <a:latin typeface="+mj-lt"/>
              </a:rPr>
              <a:t>)</a:t>
            </a:r>
            <a:endParaRPr lang="fr-FR" dirty="0">
              <a:latin typeface="+mj-lt"/>
            </a:endParaRPr>
          </a:p>
        </p:txBody>
      </p:sp>
      <p:cxnSp>
        <p:nvCxnSpPr>
          <p:cNvPr id="31" name="Connecteur en angle 30"/>
          <p:cNvCxnSpPr/>
          <p:nvPr/>
        </p:nvCxnSpPr>
        <p:spPr>
          <a:xfrm rot="5400000">
            <a:off x="4901436" y="2782284"/>
            <a:ext cx="1260794" cy="624069"/>
          </a:xfrm>
          <a:prstGeom prst="bentConnector3">
            <a:avLst>
              <a:gd name="adj1" fmla="val 26368"/>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32" name="Groupe 1"/>
          <p:cNvGrpSpPr/>
          <p:nvPr/>
        </p:nvGrpSpPr>
        <p:grpSpPr>
          <a:xfrm>
            <a:off x="5765859" y="2339753"/>
            <a:ext cx="1705656" cy="876073"/>
            <a:chOff x="683568" y="2192127"/>
            <a:chExt cx="1182881" cy="659068"/>
          </a:xfrm>
        </p:grpSpPr>
        <p:sp>
          <p:nvSpPr>
            <p:cNvPr id="33" name="Rectangle 32"/>
            <p:cNvSpPr/>
            <p:nvPr/>
          </p:nvSpPr>
          <p:spPr>
            <a:xfrm>
              <a:off x="683568" y="2204864"/>
              <a:ext cx="1182881"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4" name="ZoneTexte 33"/>
            <p:cNvSpPr txBox="1"/>
            <p:nvPr/>
          </p:nvSpPr>
          <p:spPr>
            <a:xfrm>
              <a:off x="959238" y="2192127"/>
              <a:ext cx="631541" cy="463079"/>
            </a:xfrm>
            <a:prstGeom prst="rect">
              <a:avLst/>
            </a:prstGeom>
            <a:noFill/>
          </p:spPr>
          <p:txBody>
            <a:bodyPr wrap="none" rtlCol="0">
              <a:spAutoFit/>
            </a:bodyPr>
            <a:lstStyle/>
            <a:p>
              <a:pPr algn="ctr"/>
              <a:r>
                <a:rPr lang="fr-FR" b="1" dirty="0" smtClean="0">
                  <a:latin typeface="+mj-lt"/>
                </a:rPr>
                <a:t>SWAN</a:t>
              </a:r>
            </a:p>
            <a:p>
              <a:pPr algn="ctr"/>
              <a:r>
                <a:rPr lang="fr-FR" sz="1400" dirty="0" smtClean="0">
                  <a:latin typeface="+mj-lt"/>
                </a:rPr>
                <a:t>Vagues</a:t>
              </a:r>
            </a:p>
          </p:txBody>
        </p:sp>
      </p:grpSp>
      <p:cxnSp>
        <p:nvCxnSpPr>
          <p:cNvPr id="35" name="Connecteur droit avec flèche 34"/>
          <p:cNvCxnSpPr/>
          <p:nvPr/>
        </p:nvCxnSpPr>
        <p:spPr>
          <a:xfrm rot="5400000">
            <a:off x="6131444" y="5126154"/>
            <a:ext cx="0" cy="73117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6" name="ZoneTexte 35"/>
          <p:cNvSpPr txBox="1"/>
          <p:nvPr/>
        </p:nvSpPr>
        <p:spPr>
          <a:xfrm>
            <a:off x="974559" y="6071716"/>
            <a:ext cx="7879629" cy="584776"/>
          </a:xfrm>
          <a:prstGeom prst="rect">
            <a:avLst/>
          </a:prstGeom>
          <a:noFill/>
        </p:spPr>
        <p:txBody>
          <a:bodyPr wrap="square" rtlCol="0">
            <a:spAutoFit/>
          </a:bodyPr>
          <a:lstStyle/>
          <a:p>
            <a:pPr algn="ctr"/>
            <a:r>
              <a:rPr lang="fr-FR" sz="1600" b="1" dirty="0" smtClean="0"/>
              <a:t>Résultats = Niveaux d’eau, vitesses de propagation et temporalité des </a:t>
            </a:r>
            <a:r>
              <a:rPr lang="fr-FR" sz="1600" b="1" dirty="0"/>
              <a:t>submersions selon différents scénarios de tempête et intégrant les effets du changement climatique </a:t>
            </a:r>
          </a:p>
        </p:txBody>
      </p:sp>
    </p:spTree>
    <p:extLst>
      <p:ext uri="{BB962C8B-B14F-4D97-AF65-F5344CB8AC3E}">
        <p14:creationId xmlns:p14="http://schemas.microsoft.com/office/powerpoint/2010/main" val="320923099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smtClean="0">
                <a:latin typeface="+mn-lt"/>
              </a:rPr>
              <a:t>   6 - Premiers résultats</a:t>
            </a:r>
            <a:endParaRPr lang="fr-FR" dirty="0">
              <a:latin typeface="+mn-lt"/>
            </a:endParaRPr>
          </a:p>
        </p:txBody>
      </p:sp>
      <p:sp>
        <p:nvSpPr>
          <p:cNvPr id="4" name="Rectangle 3"/>
          <p:cNvSpPr/>
          <p:nvPr/>
        </p:nvSpPr>
        <p:spPr>
          <a:xfrm>
            <a:off x="307844" y="1416750"/>
            <a:ext cx="9288593" cy="307777"/>
          </a:xfrm>
          <a:prstGeom prst="rect">
            <a:avLst/>
          </a:prstGeom>
          <a:noFill/>
        </p:spPr>
        <p:txBody>
          <a:bodyPr wrap="square">
            <a:spAutoFit/>
          </a:bodyPr>
          <a:lstStyle/>
          <a:p>
            <a:r>
              <a:rPr lang="fr-FR" sz="1400" b="1" dirty="0"/>
              <a:t>T</a:t>
            </a:r>
            <a:r>
              <a:rPr lang="fr-FR" sz="1400" b="1" dirty="0">
                <a:solidFill>
                  <a:srgbClr val="000000"/>
                </a:solidFill>
              </a:rPr>
              <a:t>Â</a:t>
            </a:r>
            <a:r>
              <a:rPr lang="fr-FR" sz="1400" b="1" dirty="0"/>
              <a:t>CHE </a:t>
            </a:r>
            <a:r>
              <a:rPr lang="fr-FR" sz="1400" b="1" dirty="0" smtClean="0"/>
              <a:t>1 </a:t>
            </a:r>
            <a:r>
              <a:rPr lang="fr-FR" sz="1400" b="1" dirty="0"/>
              <a:t>– ANALYSE DE L'ALÉA SUBMERSION SELON DIFFÉRENTS SCÉNARII DE </a:t>
            </a:r>
            <a:r>
              <a:rPr lang="fr-FR" sz="1400" b="1" dirty="0" smtClean="0"/>
              <a:t>FORÇAGE</a:t>
            </a:r>
          </a:p>
        </p:txBody>
      </p:sp>
      <p:sp>
        <p:nvSpPr>
          <p:cNvPr id="5" name="ZoneTexte 4"/>
          <p:cNvSpPr txBox="1"/>
          <p:nvPr/>
        </p:nvSpPr>
        <p:spPr>
          <a:xfrm>
            <a:off x="218063" y="1853208"/>
            <a:ext cx="9579088" cy="584776"/>
          </a:xfrm>
          <a:prstGeom prst="rect">
            <a:avLst/>
          </a:prstGeom>
          <a:noFill/>
        </p:spPr>
        <p:txBody>
          <a:bodyPr wrap="square" rtlCol="0">
            <a:spAutoFit/>
          </a:bodyPr>
          <a:lstStyle/>
          <a:p>
            <a:pPr marL="109728">
              <a:spcBef>
                <a:spcPts val="300"/>
              </a:spcBef>
              <a:buClr>
                <a:schemeClr val="tx2"/>
              </a:buClr>
            </a:pPr>
            <a:r>
              <a:rPr lang="fr-FR" sz="1600" dirty="0" smtClean="0">
                <a:solidFill>
                  <a:schemeClr val="tx2"/>
                </a:solidFill>
              </a:rPr>
              <a:t>2. Représentation </a:t>
            </a:r>
            <a:r>
              <a:rPr lang="fr-FR" sz="1600" dirty="0">
                <a:solidFill>
                  <a:schemeClr val="tx2"/>
                </a:solidFill>
              </a:rPr>
              <a:t>détaillée du milieu </a:t>
            </a:r>
            <a:r>
              <a:rPr lang="fr-FR" sz="1600" dirty="0" smtClean="0">
                <a:solidFill>
                  <a:schemeClr val="tx2"/>
                </a:solidFill>
              </a:rPr>
              <a:t>urbain (</a:t>
            </a:r>
            <a:r>
              <a:rPr lang="fr-FR" sz="1600" dirty="0">
                <a:solidFill>
                  <a:schemeClr val="tx2"/>
                </a:solidFill>
              </a:rPr>
              <a:t>bâtiment, rugosité), des éléments structurants pouvant jouer un rôle lors des submersions (murets, ouvrages), des principales connexions hydrauliques (buses, écluses)  </a:t>
            </a:r>
          </a:p>
        </p:txBody>
      </p:sp>
      <p:sp>
        <p:nvSpPr>
          <p:cNvPr id="53" name="ZoneTexte 52"/>
          <p:cNvSpPr txBox="1"/>
          <p:nvPr/>
        </p:nvSpPr>
        <p:spPr>
          <a:xfrm>
            <a:off x="380601" y="5245009"/>
            <a:ext cx="2136641" cy="1169551"/>
          </a:xfrm>
          <a:prstGeom prst="rect">
            <a:avLst/>
          </a:prstGeom>
          <a:noFill/>
        </p:spPr>
        <p:txBody>
          <a:bodyPr wrap="square" rtlCol="0">
            <a:spAutoFit/>
          </a:bodyPr>
          <a:lstStyle/>
          <a:p>
            <a:pPr algn="ctr"/>
            <a:r>
              <a:rPr lang="fr-FR" sz="1400" b="1" dirty="0" smtClean="0">
                <a:latin typeface="+mj-lt"/>
              </a:rPr>
              <a:t>RANG 0 à 20 m </a:t>
            </a:r>
          </a:p>
          <a:p>
            <a:pPr algn="ctr"/>
            <a:r>
              <a:rPr lang="fr-FR" sz="1400" b="1" dirty="0" smtClean="0">
                <a:latin typeface="+mj-lt"/>
              </a:rPr>
              <a:t>(16,5 km x 16,5 km)</a:t>
            </a:r>
          </a:p>
          <a:p>
            <a:pPr algn="ctr"/>
            <a:endParaRPr lang="fr-FR" sz="1400" b="1" dirty="0" smtClean="0">
              <a:latin typeface="+mj-lt"/>
            </a:endParaRPr>
          </a:p>
          <a:p>
            <a:pPr algn="ctr"/>
            <a:r>
              <a:rPr lang="fr-FR" sz="1400" b="1" dirty="0" smtClean="0">
                <a:latin typeface="+mj-lt"/>
              </a:rPr>
              <a:t>RANG 1 à 5 m </a:t>
            </a:r>
          </a:p>
          <a:p>
            <a:pPr algn="ctr"/>
            <a:r>
              <a:rPr lang="fr-FR" sz="1400" b="1" dirty="0" smtClean="0">
                <a:latin typeface="+mj-lt"/>
              </a:rPr>
              <a:t>(3 km x 7,9 km)</a:t>
            </a:r>
            <a:endParaRPr lang="fr-FR" sz="1400" b="1" dirty="0">
              <a:latin typeface="+mj-lt"/>
            </a:endParaRPr>
          </a:p>
        </p:txBody>
      </p:sp>
      <p:grpSp>
        <p:nvGrpSpPr>
          <p:cNvPr id="54" name="Groupe 7"/>
          <p:cNvGrpSpPr/>
          <p:nvPr/>
        </p:nvGrpSpPr>
        <p:grpSpPr>
          <a:xfrm>
            <a:off x="380601" y="3127748"/>
            <a:ext cx="2145706" cy="1958619"/>
            <a:chOff x="107504" y="1772815"/>
            <a:chExt cx="4788965" cy="4735690"/>
          </a:xfrm>
        </p:grpSpPr>
        <p:grpSp>
          <p:nvGrpSpPr>
            <p:cNvPr id="55" name="Groupe 4"/>
            <p:cNvGrpSpPr/>
            <p:nvPr/>
          </p:nvGrpSpPr>
          <p:grpSpPr>
            <a:xfrm>
              <a:off x="107504" y="1772816"/>
              <a:ext cx="4788965" cy="4735689"/>
              <a:chOff x="395536" y="1412776"/>
              <a:chExt cx="4788965" cy="4735689"/>
            </a:xfrm>
          </p:grpSpPr>
          <p:pic>
            <p:nvPicPr>
              <p:cNvPr id="5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1412776"/>
                <a:ext cx="4788965" cy="473568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9" name="Rectangle 58"/>
              <p:cNvSpPr/>
              <p:nvPr/>
            </p:nvSpPr>
            <p:spPr>
              <a:xfrm>
                <a:off x="2339752" y="2060848"/>
                <a:ext cx="912853" cy="232872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56" name="Rectangle 55"/>
            <p:cNvSpPr/>
            <p:nvPr/>
          </p:nvSpPr>
          <p:spPr>
            <a:xfrm>
              <a:off x="107504" y="1772815"/>
              <a:ext cx="4788965" cy="4735689"/>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7"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55976" y="4719120"/>
              <a:ext cx="457200" cy="1704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70" name="Grouper 69"/>
          <p:cNvGrpSpPr/>
          <p:nvPr/>
        </p:nvGrpSpPr>
        <p:grpSpPr>
          <a:xfrm>
            <a:off x="6454749" y="2698201"/>
            <a:ext cx="2641656" cy="2345019"/>
            <a:chOff x="6154681" y="2928894"/>
            <a:chExt cx="2641656" cy="2345019"/>
          </a:xfrm>
        </p:grpSpPr>
        <p:pic>
          <p:nvPicPr>
            <p:cNvPr id="60" name="Picture 4"/>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28321"/>
            <a:stretch/>
          </p:blipFill>
          <p:spPr bwMode="auto">
            <a:xfrm>
              <a:off x="6688403" y="3368817"/>
              <a:ext cx="2107934" cy="1905096"/>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5" name="ZoneTexte 64"/>
            <p:cNvSpPr txBox="1"/>
            <p:nvPr/>
          </p:nvSpPr>
          <p:spPr>
            <a:xfrm>
              <a:off x="6154681" y="2928894"/>
              <a:ext cx="2082621" cy="338554"/>
            </a:xfrm>
            <a:prstGeom prst="rect">
              <a:avLst/>
            </a:prstGeom>
            <a:noFill/>
          </p:spPr>
          <p:txBody>
            <a:bodyPr wrap="none" rtlCol="0">
              <a:spAutoFit/>
            </a:bodyPr>
            <a:lstStyle/>
            <a:p>
              <a:pPr marL="365760" lvl="0" indent="-256032">
                <a:spcBef>
                  <a:spcPts val="300"/>
                </a:spcBef>
                <a:buClr>
                  <a:srgbClr val="242852"/>
                </a:buClr>
                <a:buFont typeface="Georgia"/>
                <a:buChar char="•"/>
              </a:pPr>
              <a:r>
                <a:rPr lang="fr-FR" sz="1600" b="1" dirty="0" smtClean="0">
                  <a:solidFill>
                    <a:srgbClr val="242852"/>
                  </a:solidFill>
                  <a:latin typeface="Trebuchet MS"/>
                </a:rPr>
                <a:t>Carte de rugosité</a:t>
              </a:r>
              <a:endParaRPr lang="fr-FR" sz="1600" b="1" dirty="0">
                <a:solidFill>
                  <a:srgbClr val="242852"/>
                </a:solidFill>
                <a:latin typeface="Trebuchet MS"/>
              </a:endParaRPr>
            </a:p>
          </p:txBody>
        </p:sp>
      </p:grpSp>
      <p:grpSp>
        <p:nvGrpSpPr>
          <p:cNvPr id="69" name="Grouper 68"/>
          <p:cNvGrpSpPr/>
          <p:nvPr/>
        </p:nvGrpSpPr>
        <p:grpSpPr>
          <a:xfrm>
            <a:off x="2641256" y="2685441"/>
            <a:ext cx="3775393" cy="2553945"/>
            <a:chOff x="4740757" y="1757940"/>
            <a:chExt cx="3775393" cy="2553945"/>
          </a:xfrm>
        </p:grpSpPr>
        <p:pic>
          <p:nvPicPr>
            <p:cNvPr id="62" name="Picture 2" descr="D:\CRISSIS\mission juin DGPS\Leucate 09062015\P1020419.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10983"/>
            <a:stretch/>
          </p:blipFill>
          <p:spPr bwMode="auto">
            <a:xfrm>
              <a:off x="5198227" y="2180204"/>
              <a:ext cx="1271545" cy="1859016"/>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6" descr="D:\CRISSIS\mission juin DGPS\Leucate 09062015\P1020443.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53082" y="2180205"/>
              <a:ext cx="1781295" cy="924081"/>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4" descr="D:\CRISSIS\mission juin DGPS\Leucate 09062015\P1020454.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553083" y="3128332"/>
              <a:ext cx="1781294" cy="924081"/>
            </a:xfrm>
            <a:prstGeom prst="rect">
              <a:avLst/>
            </a:prstGeom>
            <a:noFill/>
            <a:extLst>
              <a:ext uri="{909E8E84-426E-40dd-AFC4-6F175D3DCCD1}">
                <a14:hiddenFill xmlns:a14="http://schemas.microsoft.com/office/drawing/2010/main">
                  <a:solidFill>
                    <a:srgbClr val="FFFFFF"/>
                  </a:solidFill>
                </a14:hiddenFill>
              </a:ext>
            </a:extLst>
          </p:spPr>
        </p:pic>
        <p:sp>
          <p:nvSpPr>
            <p:cNvPr id="66" name="ZoneTexte 65"/>
            <p:cNvSpPr txBox="1"/>
            <p:nvPr/>
          </p:nvSpPr>
          <p:spPr>
            <a:xfrm>
              <a:off x="4740757" y="1757940"/>
              <a:ext cx="3775393" cy="338554"/>
            </a:xfrm>
            <a:prstGeom prst="rect">
              <a:avLst/>
            </a:prstGeom>
            <a:noFill/>
          </p:spPr>
          <p:txBody>
            <a:bodyPr wrap="none" rtlCol="0">
              <a:spAutoFit/>
            </a:bodyPr>
            <a:lstStyle/>
            <a:p>
              <a:pPr marL="365760" lvl="0" indent="-256032">
                <a:spcBef>
                  <a:spcPts val="300"/>
                </a:spcBef>
                <a:buClr>
                  <a:srgbClr val="242852"/>
                </a:buClr>
                <a:buFont typeface="Georgia"/>
                <a:buChar char="•"/>
              </a:pPr>
              <a:r>
                <a:rPr lang="fr-FR" sz="1600" b="1" dirty="0" smtClean="0">
                  <a:solidFill>
                    <a:srgbClr val="242852"/>
                  </a:solidFill>
                  <a:latin typeface="Trebuchet MS"/>
                </a:rPr>
                <a:t>Intégration des murets et ouvrages</a:t>
              </a:r>
              <a:endParaRPr lang="fr-FR" sz="1600" dirty="0"/>
            </a:p>
          </p:txBody>
        </p:sp>
        <p:sp>
          <p:nvSpPr>
            <p:cNvPr id="67" name="ZoneTexte 66"/>
            <p:cNvSpPr txBox="1"/>
            <p:nvPr/>
          </p:nvSpPr>
          <p:spPr>
            <a:xfrm>
              <a:off x="5180355" y="4034886"/>
              <a:ext cx="1492716" cy="276999"/>
            </a:xfrm>
            <a:prstGeom prst="rect">
              <a:avLst/>
            </a:prstGeom>
            <a:noFill/>
          </p:spPr>
          <p:txBody>
            <a:bodyPr wrap="none" rtlCol="0">
              <a:spAutoFit/>
            </a:bodyPr>
            <a:lstStyle/>
            <a:p>
              <a:r>
                <a:rPr lang="fr-FR" sz="1200" dirty="0" smtClean="0">
                  <a:solidFill>
                    <a:schemeClr val="tx2"/>
                  </a:solidFill>
                  <a:latin typeface="+mj-lt"/>
                </a:rPr>
                <a:t>Campagne Juin 2015</a:t>
              </a:r>
              <a:endParaRPr lang="fr-FR" sz="1200" dirty="0">
                <a:solidFill>
                  <a:schemeClr val="tx2"/>
                </a:solidFill>
                <a:latin typeface="+mj-lt"/>
              </a:endParaRPr>
            </a:p>
          </p:txBody>
        </p:sp>
      </p:grpSp>
      <p:sp>
        <p:nvSpPr>
          <p:cNvPr id="68" name="Rectangle 67"/>
          <p:cNvSpPr/>
          <p:nvPr/>
        </p:nvSpPr>
        <p:spPr>
          <a:xfrm>
            <a:off x="-68767" y="2679983"/>
            <a:ext cx="1980029" cy="338554"/>
          </a:xfrm>
          <a:prstGeom prst="rect">
            <a:avLst/>
          </a:prstGeom>
          <a:noFill/>
        </p:spPr>
        <p:txBody>
          <a:bodyPr wrap="none" rtlCol="0">
            <a:spAutoFit/>
          </a:bodyPr>
          <a:lstStyle/>
          <a:p>
            <a:pPr marL="365760" indent="-256032">
              <a:spcBef>
                <a:spcPts val="300"/>
              </a:spcBef>
              <a:buClr>
                <a:srgbClr val="242852"/>
              </a:buClr>
              <a:buFont typeface="Georgia"/>
              <a:buChar char="•"/>
            </a:pPr>
            <a:r>
              <a:rPr lang="fr-FR" sz="1600" b="1" dirty="0">
                <a:solidFill>
                  <a:srgbClr val="242852"/>
                </a:solidFill>
                <a:latin typeface="Trebuchet MS"/>
              </a:rPr>
              <a:t>MNT Topo-</a:t>
            </a:r>
            <a:r>
              <a:rPr lang="fr-FR" sz="1600" b="1" dirty="0" err="1">
                <a:solidFill>
                  <a:srgbClr val="242852"/>
                </a:solidFill>
                <a:latin typeface="Trebuchet MS"/>
              </a:rPr>
              <a:t>Bathy</a:t>
            </a:r>
            <a:endParaRPr lang="fr-FR" sz="1600" b="1" dirty="0">
              <a:solidFill>
                <a:srgbClr val="242852"/>
              </a:solidFill>
              <a:latin typeface="Trebuchet MS"/>
            </a:endParaRPr>
          </a:p>
        </p:txBody>
      </p:sp>
      <p:graphicFrame>
        <p:nvGraphicFramePr>
          <p:cNvPr id="61" name="Tableau 60"/>
          <p:cNvGraphicFramePr>
            <a:graphicFrameLocks noGrp="1"/>
          </p:cNvGraphicFramePr>
          <p:nvPr>
            <p:extLst>
              <p:ext uri="{D42A27DB-BD31-4B8C-83A1-F6EECF244321}">
                <p14:modId xmlns:p14="http://schemas.microsoft.com/office/powerpoint/2010/main" val="1102893005"/>
              </p:ext>
            </p:extLst>
          </p:nvPr>
        </p:nvGraphicFramePr>
        <p:xfrm>
          <a:off x="8214925" y="4778714"/>
          <a:ext cx="1534359" cy="1899285"/>
        </p:xfrm>
        <a:graphic>
          <a:graphicData uri="http://schemas.openxmlformats.org/drawingml/2006/table">
            <a:tbl>
              <a:tblPr>
                <a:tableStyleId>{69C7853C-536D-4A76-A0AE-DD22124D55A5}</a:tableStyleId>
              </a:tblPr>
              <a:tblGrid>
                <a:gridCol w="1534359"/>
              </a:tblGrid>
              <a:tr h="46245">
                <a:tc>
                  <a:txBody>
                    <a:bodyPr/>
                    <a:lstStyle/>
                    <a:p>
                      <a:pPr marL="0" indent="-457200" algn="ctr" fontAlgn="t">
                        <a:spcBef>
                          <a:spcPts val="0"/>
                        </a:spcBef>
                      </a:pPr>
                      <a:r>
                        <a:rPr lang="fr-FR" sz="800" u="none" strike="noStrike" kern="1200" dirty="0" smtClean="0">
                          <a:solidFill>
                            <a:schemeClr val="bg1">
                              <a:lumMod val="85000"/>
                            </a:schemeClr>
                          </a:solidFill>
                          <a:effectLst/>
                        </a:rPr>
                        <a:t>Asphalte</a:t>
                      </a:r>
                      <a:endParaRPr lang="fr-FR" sz="800" b="0" i="0" u="none" strike="noStrike" kern="1200" dirty="0">
                        <a:solidFill>
                          <a:schemeClr val="bg1">
                            <a:lumMod val="85000"/>
                          </a:schemeClr>
                        </a:solidFill>
                        <a:effectLst/>
                        <a:latin typeface="+mj-lt"/>
                      </a:endParaRPr>
                    </a:p>
                  </a:txBody>
                  <a:tcPr marL="10319" marR="10319" marT="9525" marB="0" anchor="ctr"/>
                </a:tc>
              </a:tr>
              <a:tr h="0">
                <a:tc>
                  <a:txBody>
                    <a:bodyPr/>
                    <a:lstStyle/>
                    <a:p>
                      <a:pPr marL="0" indent="-457200" algn="ctr" fontAlgn="t">
                        <a:spcBef>
                          <a:spcPts val="600"/>
                        </a:spcBef>
                        <a:spcAft>
                          <a:spcPts val="0"/>
                        </a:spcAft>
                      </a:pPr>
                      <a:r>
                        <a:rPr lang="fr-FR" sz="800" u="none" strike="noStrike" kern="1200" dirty="0" smtClean="0">
                          <a:solidFill>
                            <a:schemeClr val="bg1">
                              <a:lumMod val="85000"/>
                            </a:schemeClr>
                          </a:solidFill>
                          <a:effectLst/>
                        </a:rPr>
                        <a:t>Zones</a:t>
                      </a:r>
                      <a:r>
                        <a:rPr lang="fr-FR" sz="800" u="none" strike="noStrike" kern="1200" baseline="0" dirty="0" smtClean="0">
                          <a:solidFill>
                            <a:schemeClr val="bg1">
                              <a:lumMod val="85000"/>
                            </a:schemeClr>
                          </a:solidFill>
                          <a:effectLst/>
                        </a:rPr>
                        <a:t> i</a:t>
                      </a:r>
                      <a:r>
                        <a:rPr lang="fr-FR" sz="800" u="none" strike="noStrike" kern="1200" dirty="0" smtClean="0">
                          <a:solidFill>
                            <a:schemeClr val="bg1">
                              <a:lumMod val="85000"/>
                            </a:schemeClr>
                          </a:solidFill>
                          <a:effectLst/>
                        </a:rPr>
                        <a:t>ndustrielles</a:t>
                      </a:r>
                      <a:endParaRPr lang="fr-FR" sz="800" b="0" i="0" u="none" strike="noStrike" kern="1200" dirty="0">
                        <a:solidFill>
                          <a:schemeClr val="bg1">
                            <a:lumMod val="85000"/>
                          </a:schemeClr>
                        </a:solidFill>
                        <a:effectLst/>
                        <a:latin typeface="+mj-lt"/>
                      </a:endParaRPr>
                    </a:p>
                  </a:txBody>
                  <a:tcPr marL="10319" marR="10319" marT="9525" marB="0" anchor="ctr"/>
                </a:tc>
              </a:tr>
              <a:tr h="0">
                <a:tc>
                  <a:txBody>
                    <a:bodyPr/>
                    <a:lstStyle/>
                    <a:p>
                      <a:pPr marL="0" indent="-457200" algn="ctr" fontAlgn="b">
                        <a:spcBef>
                          <a:spcPts val="0"/>
                        </a:spcBef>
                      </a:pPr>
                      <a:r>
                        <a:rPr lang="fr-FR" sz="800" u="none" strike="noStrike" kern="1200" dirty="0" smtClean="0">
                          <a:solidFill>
                            <a:schemeClr val="bg1">
                              <a:lumMod val="85000"/>
                            </a:schemeClr>
                          </a:solidFill>
                          <a:effectLst/>
                        </a:rPr>
                        <a:t>Terrains</a:t>
                      </a:r>
                      <a:r>
                        <a:rPr lang="fr-FR" sz="800" u="none" strike="noStrike" kern="1200" baseline="0" dirty="0" smtClean="0">
                          <a:solidFill>
                            <a:schemeClr val="bg1">
                              <a:lumMod val="85000"/>
                            </a:schemeClr>
                          </a:solidFill>
                          <a:effectLst/>
                        </a:rPr>
                        <a:t> </a:t>
                      </a:r>
                      <a:r>
                        <a:rPr lang="fr-FR" sz="800" u="none" strike="noStrike" kern="1200" dirty="0" smtClean="0">
                          <a:solidFill>
                            <a:schemeClr val="bg1">
                              <a:lumMod val="85000"/>
                            </a:schemeClr>
                          </a:solidFill>
                          <a:effectLst/>
                        </a:rPr>
                        <a:t>aménagés</a:t>
                      </a:r>
                      <a:endParaRPr lang="fr-FR" sz="800" b="0" i="0" u="none" strike="noStrike" kern="1200" dirty="0">
                        <a:solidFill>
                          <a:schemeClr val="bg1">
                            <a:lumMod val="85000"/>
                          </a:schemeClr>
                        </a:solidFill>
                        <a:effectLst/>
                        <a:latin typeface="+mj-lt"/>
                      </a:endParaRPr>
                    </a:p>
                  </a:txBody>
                  <a:tcPr marL="10319" marR="10319" marT="9525" marB="0" anchor="ctr"/>
                </a:tc>
              </a:tr>
              <a:tr h="50809">
                <a:tc>
                  <a:txBody>
                    <a:bodyPr/>
                    <a:lstStyle/>
                    <a:p>
                      <a:pPr marL="0" indent="-457200" algn="ctr" fontAlgn="t">
                        <a:spcBef>
                          <a:spcPts val="0"/>
                        </a:spcBef>
                      </a:pPr>
                      <a:r>
                        <a:rPr lang="fr-FR" sz="800" u="none" strike="noStrike" kern="1200" dirty="0" smtClean="0">
                          <a:solidFill>
                            <a:schemeClr val="bg1">
                              <a:lumMod val="85000"/>
                            </a:schemeClr>
                          </a:solidFill>
                          <a:effectLst/>
                        </a:rPr>
                        <a:t>Zone</a:t>
                      </a:r>
                      <a:r>
                        <a:rPr lang="fr-FR" sz="800" u="none" strike="noStrike" kern="1200" baseline="0" dirty="0" smtClean="0">
                          <a:solidFill>
                            <a:schemeClr val="bg1">
                              <a:lumMod val="85000"/>
                            </a:schemeClr>
                          </a:solidFill>
                          <a:effectLst/>
                        </a:rPr>
                        <a:t> </a:t>
                      </a:r>
                      <a:r>
                        <a:rPr lang="fr-FR" sz="800" u="none" strike="noStrike" kern="1200" dirty="0" smtClean="0">
                          <a:solidFill>
                            <a:schemeClr val="bg1">
                              <a:lumMod val="85000"/>
                            </a:schemeClr>
                          </a:solidFill>
                          <a:effectLst/>
                        </a:rPr>
                        <a:t>eau</a:t>
                      </a:r>
                      <a:endParaRPr lang="fr-FR" sz="800" b="0" i="0" u="none" strike="noStrike" kern="1200" dirty="0">
                        <a:solidFill>
                          <a:schemeClr val="bg1">
                            <a:lumMod val="85000"/>
                          </a:schemeClr>
                        </a:solidFill>
                        <a:effectLst/>
                        <a:latin typeface="+mj-lt"/>
                      </a:endParaRPr>
                    </a:p>
                  </a:txBody>
                  <a:tcPr marL="10319" marR="10319" marT="9525" marB="0" anchor="ctr"/>
                </a:tc>
              </a:tr>
              <a:tr h="0">
                <a:tc>
                  <a:txBody>
                    <a:bodyPr/>
                    <a:lstStyle/>
                    <a:p>
                      <a:pPr marL="0" indent="-457200" algn="ctr" fontAlgn="b">
                        <a:spcBef>
                          <a:spcPts val="0"/>
                        </a:spcBef>
                      </a:pPr>
                      <a:r>
                        <a:rPr lang="fr-FR" sz="800" u="none" strike="noStrike" kern="1200" dirty="0" smtClean="0">
                          <a:solidFill>
                            <a:schemeClr val="bg1">
                              <a:lumMod val="85000"/>
                            </a:schemeClr>
                          </a:solidFill>
                          <a:effectLst/>
                        </a:rPr>
                        <a:t>Espaces</a:t>
                      </a:r>
                      <a:r>
                        <a:rPr lang="fr-FR" sz="800" u="none" strike="noStrike" kern="1200" baseline="0" dirty="0" smtClean="0">
                          <a:solidFill>
                            <a:schemeClr val="bg1">
                              <a:lumMod val="85000"/>
                            </a:schemeClr>
                          </a:solidFill>
                          <a:effectLst/>
                        </a:rPr>
                        <a:t> v</a:t>
                      </a:r>
                      <a:r>
                        <a:rPr lang="fr-FR" sz="800" u="none" strike="noStrike" kern="1200" dirty="0" smtClean="0">
                          <a:solidFill>
                            <a:schemeClr val="bg1">
                              <a:lumMod val="85000"/>
                            </a:schemeClr>
                          </a:solidFill>
                          <a:effectLst/>
                        </a:rPr>
                        <a:t>erts</a:t>
                      </a:r>
                      <a:r>
                        <a:rPr lang="fr-FR" sz="800" u="none" strike="noStrike" kern="1200" baseline="0" dirty="0" smtClean="0">
                          <a:solidFill>
                            <a:schemeClr val="bg1">
                              <a:lumMod val="85000"/>
                            </a:schemeClr>
                          </a:solidFill>
                          <a:effectLst/>
                        </a:rPr>
                        <a:t> </a:t>
                      </a:r>
                      <a:r>
                        <a:rPr lang="fr-FR" sz="800" u="none" strike="noStrike" kern="1200" dirty="0" smtClean="0">
                          <a:solidFill>
                            <a:schemeClr val="bg1">
                              <a:lumMod val="85000"/>
                            </a:schemeClr>
                          </a:solidFill>
                          <a:effectLst/>
                        </a:rPr>
                        <a:t>urbains</a:t>
                      </a:r>
                      <a:endParaRPr lang="fr-FR" sz="800" b="0" i="0" u="none" strike="noStrike" kern="1200" dirty="0">
                        <a:solidFill>
                          <a:schemeClr val="bg1">
                            <a:lumMod val="85000"/>
                          </a:schemeClr>
                        </a:solidFill>
                        <a:effectLst/>
                        <a:latin typeface="+mj-lt"/>
                      </a:endParaRPr>
                    </a:p>
                  </a:txBody>
                  <a:tcPr marL="10319" marR="10319" marT="9525" marB="0" anchor="ctr"/>
                </a:tc>
              </a:tr>
              <a:tr h="50045">
                <a:tc>
                  <a:txBody>
                    <a:bodyPr/>
                    <a:lstStyle/>
                    <a:p>
                      <a:pPr marL="0" indent="-457200" algn="ctr" fontAlgn="t">
                        <a:spcBef>
                          <a:spcPts val="0"/>
                        </a:spcBef>
                      </a:pPr>
                      <a:r>
                        <a:rPr lang="fr-FR" sz="800" u="none" strike="noStrike" kern="1200" dirty="0" smtClean="0">
                          <a:solidFill>
                            <a:schemeClr val="bg1">
                              <a:lumMod val="85000"/>
                            </a:schemeClr>
                          </a:solidFill>
                          <a:effectLst/>
                        </a:rPr>
                        <a:t>Sable </a:t>
                      </a:r>
                      <a:endParaRPr lang="fr-FR" sz="800" b="0" i="0" u="none" strike="noStrike" kern="1200" dirty="0">
                        <a:solidFill>
                          <a:schemeClr val="bg1">
                            <a:lumMod val="85000"/>
                          </a:schemeClr>
                        </a:solidFill>
                        <a:effectLst/>
                        <a:latin typeface="+mj-lt"/>
                      </a:endParaRPr>
                    </a:p>
                  </a:txBody>
                  <a:tcPr marL="10319" marR="10319" marT="9525" marB="0" anchor="ctr"/>
                </a:tc>
              </a:tr>
              <a:tr h="190500">
                <a:tc>
                  <a:txBody>
                    <a:bodyPr/>
                    <a:lstStyle/>
                    <a:p>
                      <a:pPr marL="0" indent="-457200" algn="ctr" fontAlgn="t">
                        <a:spcBef>
                          <a:spcPts val="0"/>
                        </a:spcBef>
                      </a:pPr>
                      <a:r>
                        <a:rPr lang="fr-FR" sz="800" u="none" strike="noStrike" kern="1200" dirty="0" smtClean="0">
                          <a:solidFill>
                            <a:schemeClr val="bg1">
                              <a:lumMod val="85000"/>
                            </a:schemeClr>
                          </a:solidFill>
                          <a:effectLst/>
                        </a:rPr>
                        <a:t>Dune</a:t>
                      </a:r>
                      <a:r>
                        <a:rPr lang="fr-FR" sz="800" u="none" strike="noStrike" kern="1200" baseline="0" dirty="0" smtClean="0">
                          <a:solidFill>
                            <a:schemeClr val="bg1">
                              <a:lumMod val="85000"/>
                            </a:schemeClr>
                          </a:solidFill>
                          <a:effectLst/>
                        </a:rPr>
                        <a:t> </a:t>
                      </a:r>
                      <a:r>
                        <a:rPr lang="fr-FR" sz="800" u="none" strike="noStrike" kern="1200" dirty="0" smtClean="0">
                          <a:solidFill>
                            <a:schemeClr val="bg1">
                              <a:lumMod val="85000"/>
                            </a:schemeClr>
                          </a:solidFill>
                          <a:effectLst/>
                        </a:rPr>
                        <a:t>végétation</a:t>
                      </a:r>
                      <a:r>
                        <a:rPr lang="fr-FR" sz="800" u="none" strike="noStrike" kern="1200" baseline="0" dirty="0" smtClean="0">
                          <a:solidFill>
                            <a:schemeClr val="bg1">
                              <a:lumMod val="85000"/>
                            </a:schemeClr>
                          </a:solidFill>
                          <a:effectLst/>
                        </a:rPr>
                        <a:t> r</a:t>
                      </a:r>
                      <a:r>
                        <a:rPr lang="fr-FR" sz="800" u="none" strike="noStrike" kern="1200" dirty="0" smtClean="0">
                          <a:solidFill>
                            <a:schemeClr val="bg1">
                              <a:lumMod val="85000"/>
                            </a:schemeClr>
                          </a:solidFill>
                          <a:effectLst/>
                        </a:rPr>
                        <a:t>ase</a:t>
                      </a:r>
                      <a:endParaRPr lang="fr-FR" sz="800" b="0" i="0" u="none" strike="noStrike" kern="1200" dirty="0">
                        <a:solidFill>
                          <a:schemeClr val="bg1">
                            <a:lumMod val="85000"/>
                          </a:schemeClr>
                        </a:solidFill>
                        <a:effectLst/>
                        <a:latin typeface="+mj-lt"/>
                      </a:endParaRPr>
                    </a:p>
                  </a:txBody>
                  <a:tcPr marL="10319" marR="10319" marT="9525" marB="0" anchor="ctr"/>
                </a:tc>
              </a:tr>
              <a:tr h="0">
                <a:tc>
                  <a:txBody>
                    <a:bodyPr/>
                    <a:lstStyle/>
                    <a:p>
                      <a:pPr marL="0" indent="-457200" algn="ctr" fontAlgn="t">
                        <a:spcBef>
                          <a:spcPts val="0"/>
                        </a:spcBef>
                      </a:pPr>
                      <a:r>
                        <a:rPr lang="fr-FR" sz="800" u="none" strike="noStrike" kern="1200" dirty="0" smtClean="0">
                          <a:solidFill>
                            <a:schemeClr val="bg1">
                              <a:lumMod val="85000"/>
                            </a:schemeClr>
                          </a:solidFill>
                          <a:effectLst/>
                        </a:rPr>
                        <a:t>Prairie</a:t>
                      </a:r>
                      <a:r>
                        <a:rPr lang="fr-FR" sz="800" u="none" strike="noStrike" kern="1200" baseline="0" dirty="0" smtClean="0">
                          <a:solidFill>
                            <a:schemeClr val="bg1">
                              <a:lumMod val="85000"/>
                            </a:schemeClr>
                          </a:solidFill>
                          <a:effectLst/>
                        </a:rPr>
                        <a:t> </a:t>
                      </a:r>
                      <a:r>
                        <a:rPr lang="fr-FR" sz="800" u="none" strike="noStrike" kern="1200" dirty="0" smtClean="0">
                          <a:solidFill>
                            <a:schemeClr val="bg1">
                              <a:lumMod val="85000"/>
                            </a:schemeClr>
                          </a:solidFill>
                          <a:effectLst/>
                        </a:rPr>
                        <a:t>champs</a:t>
                      </a:r>
                      <a:endParaRPr lang="fr-FR" sz="800" b="0" i="0" u="none" strike="noStrike" kern="1200" dirty="0">
                        <a:solidFill>
                          <a:schemeClr val="bg1">
                            <a:lumMod val="85000"/>
                          </a:schemeClr>
                        </a:solidFill>
                        <a:effectLst/>
                        <a:latin typeface="+mj-lt"/>
                      </a:endParaRPr>
                    </a:p>
                  </a:txBody>
                  <a:tcPr marL="10319" marR="10319" marT="9525" marB="0" anchor="ctr"/>
                </a:tc>
              </a:tr>
              <a:tr h="0">
                <a:tc>
                  <a:txBody>
                    <a:bodyPr/>
                    <a:lstStyle/>
                    <a:p>
                      <a:pPr marL="0" indent="-457200" algn="ctr" fontAlgn="t">
                        <a:spcBef>
                          <a:spcPts val="0"/>
                        </a:spcBef>
                      </a:pPr>
                      <a:r>
                        <a:rPr lang="fr-FR" sz="800" u="none" strike="noStrike" kern="1200" dirty="0" smtClean="0">
                          <a:solidFill>
                            <a:schemeClr val="bg1">
                              <a:lumMod val="85000"/>
                            </a:schemeClr>
                          </a:solidFill>
                          <a:effectLst/>
                        </a:rPr>
                        <a:t>Zones</a:t>
                      </a:r>
                      <a:r>
                        <a:rPr lang="fr-FR" sz="800" u="none" strike="noStrike" kern="1200" baseline="0" dirty="0" smtClean="0">
                          <a:solidFill>
                            <a:schemeClr val="bg1">
                              <a:lumMod val="85000"/>
                            </a:schemeClr>
                          </a:solidFill>
                          <a:effectLst/>
                        </a:rPr>
                        <a:t> </a:t>
                      </a:r>
                      <a:r>
                        <a:rPr lang="fr-FR" sz="800" u="none" strike="noStrike" kern="1200" dirty="0" smtClean="0">
                          <a:solidFill>
                            <a:schemeClr val="bg1">
                              <a:lumMod val="85000"/>
                            </a:schemeClr>
                          </a:solidFill>
                          <a:effectLst/>
                        </a:rPr>
                        <a:t>agricoles</a:t>
                      </a:r>
                      <a:r>
                        <a:rPr lang="fr-FR" sz="800" u="none" strike="noStrike" kern="1200" baseline="0" dirty="0" smtClean="0">
                          <a:solidFill>
                            <a:schemeClr val="bg1">
                              <a:lumMod val="85000"/>
                            </a:schemeClr>
                          </a:solidFill>
                          <a:effectLst/>
                        </a:rPr>
                        <a:t> </a:t>
                      </a:r>
                      <a:r>
                        <a:rPr lang="fr-FR" sz="800" u="none" strike="noStrike" kern="1200" dirty="0" smtClean="0">
                          <a:solidFill>
                            <a:schemeClr val="bg1">
                              <a:lumMod val="85000"/>
                            </a:schemeClr>
                          </a:solidFill>
                          <a:effectLst/>
                        </a:rPr>
                        <a:t>hétérogène</a:t>
                      </a:r>
                      <a:endParaRPr lang="fr-FR" sz="800" b="0" i="0" u="none" strike="noStrike" kern="1200" dirty="0">
                        <a:solidFill>
                          <a:schemeClr val="bg1">
                            <a:lumMod val="85000"/>
                          </a:schemeClr>
                        </a:solidFill>
                        <a:effectLst/>
                        <a:latin typeface="+mj-lt"/>
                      </a:endParaRPr>
                    </a:p>
                  </a:txBody>
                  <a:tcPr marL="10319" marR="10319" marT="9525" marB="0" anchor="ctr"/>
                </a:tc>
              </a:tr>
              <a:tr h="0">
                <a:tc>
                  <a:txBody>
                    <a:bodyPr/>
                    <a:lstStyle/>
                    <a:p>
                      <a:pPr marL="0" indent="-457200" algn="ctr" fontAlgn="b">
                        <a:spcBef>
                          <a:spcPts val="0"/>
                        </a:spcBef>
                      </a:pPr>
                      <a:r>
                        <a:rPr lang="fr-FR" sz="800" u="none" strike="noStrike" kern="1200" dirty="0" smtClean="0">
                          <a:solidFill>
                            <a:schemeClr val="bg1">
                              <a:lumMod val="85000"/>
                            </a:schemeClr>
                          </a:solidFill>
                          <a:effectLst/>
                        </a:rPr>
                        <a:t>Dune</a:t>
                      </a:r>
                      <a:r>
                        <a:rPr lang="fr-FR" sz="800" u="none" strike="noStrike" kern="1200" baseline="0" dirty="0" smtClean="0">
                          <a:solidFill>
                            <a:schemeClr val="bg1">
                              <a:lumMod val="85000"/>
                            </a:schemeClr>
                          </a:solidFill>
                          <a:effectLst/>
                        </a:rPr>
                        <a:t> </a:t>
                      </a:r>
                      <a:r>
                        <a:rPr lang="fr-FR" sz="800" u="none" strike="noStrike" kern="1200" dirty="0" smtClean="0">
                          <a:solidFill>
                            <a:schemeClr val="bg1">
                              <a:lumMod val="85000"/>
                            </a:schemeClr>
                          </a:solidFill>
                          <a:effectLst/>
                        </a:rPr>
                        <a:t>végétation</a:t>
                      </a:r>
                      <a:r>
                        <a:rPr lang="fr-FR" sz="800" u="none" strike="noStrike" kern="1200" baseline="0" dirty="0" smtClean="0">
                          <a:solidFill>
                            <a:schemeClr val="bg1">
                              <a:lumMod val="85000"/>
                            </a:schemeClr>
                          </a:solidFill>
                          <a:effectLst/>
                        </a:rPr>
                        <a:t> </a:t>
                      </a:r>
                      <a:r>
                        <a:rPr lang="fr-FR" sz="800" u="none" strike="noStrike" kern="1200" dirty="0" smtClean="0">
                          <a:solidFill>
                            <a:schemeClr val="bg1">
                              <a:lumMod val="85000"/>
                            </a:schemeClr>
                          </a:solidFill>
                          <a:effectLst/>
                        </a:rPr>
                        <a:t>arbustive</a:t>
                      </a:r>
                      <a:endParaRPr lang="fr-FR" sz="800" b="0" i="0" u="none" strike="noStrike" kern="1200" dirty="0">
                        <a:solidFill>
                          <a:schemeClr val="bg1">
                            <a:lumMod val="85000"/>
                          </a:schemeClr>
                        </a:solidFill>
                        <a:effectLst/>
                        <a:latin typeface="+mj-lt"/>
                      </a:endParaRPr>
                    </a:p>
                  </a:txBody>
                  <a:tcPr marL="10319" marR="10319" marT="9525" marB="0" anchor="ctr"/>
                </a:tc>
              </a:tr>
              <a:tr h="0">
                <a:tc>
                  <a:txBody>
                    <a:bodyPr/>
                    <a:lstStyle/>
                    <a:p>
                      <a:pPr marL="0" indent="-457200" algn="ctr" fontAlgn="t">
                        <a:spcBef>
                          <a:spcPts val="0"/>
                        </a:spcBef>
                      </a:pPr>
                      <a:r>
                        <a:rPr lang="fr-FR" sz="800" u="none" strike="noStrike" kern="1200" dirty="0" smtClean="0">
                          <a:solidFill>
                            <a:schemeClr val="bg1">
                              <a:lumMod val="85000"/>
                            </a:schemeClr>
                          </a:solidFill>
                          <a:effectLst/>
                        </a:rPr>
                        <a:t>Constructions</a:t>
                      </a:r>
                      <a:r>
                        <a:rPr lang="fr-FR" sz="800" u="none" strike="noStrike" kern="1200" baseline="0" dirty="0" smtClean="0">
                          <a:solidFill>
                            <a:schemeClr val="bg1">
                              <a:lumMod val="85000"/>
                            </a:schemeClr>
                          </a:solidFill>
                          <a:effectLst/>
                        </a:rPr>
                        <a:t> </a:t>
                      </a:r>
                      <a:r>
                        <a:rPr lang="fr-FR" sz="800" u="none" strike="noStrike" kern="1200" dirty="0" smtClean="0">
                          <a:solidFill>
                            <a:schemeClr val="bg1">
                              <a:lumMod val="85000"/>
                            </a:schemeClr>
                          </a:solidFill>
                          <a:effectLst/>
                        </a:rPr>
                        <a:t>ponctuelles</a:t>
                      </a:r>
                      <a:endParaRPr lang="fr-FR" sz="800" b="0" i="0" u="none" strike="noStrike" kern="1200" dirty="0">
                        <a:solidFill>
                          <a:schemeClr val="bg1">
                            <a:lumMod val="85000"/>
                          </a:schemeClr>
                        </a:solidFill>
                        <a:effectLst/>
                        <a:latin typeface="+mj-lt"/>
                      </a:endParaRPr>
                    </a:p>
                  </a:txBody>
                  <a:tcPr marL="10319" marR="10319" marT="9525" marB="0" anchor="b"/>
                </a:tc>
              </a:tr>
              <a:tr h="53463">
                <a:tc>
                  <a:txBody>
                    <a:bodyPr/>
                    <a:lstStyle/>
                    <a:p>
                      <a:pPr marL="0" indent="-457200" algn="ctr" fontAlgn="t">
                        <a:spcBef>
                          <a:spcPts val="0"/>
                        </a:spcBef>
                      </a:pPr>
                      <a:r>
                        <a:rPr lang="fr-FR" sz="800" u="none" strike="noStrike" kern="1200" dirty="0">
                          <a:solidFill>
                            <a:schemeClr val="bg1">
                              <a:lumMod val="85000"/>
                            </a:schemeClr>
                          </a:solidFill>
                          <a:effectLst/>
                        </a:rPr>
                        <a:t>Pinède</a:t>
                      </a:r>
                      <a:endParaRPr lang="fr-FR" sz="800" b="0" i="0" u="none" strike="noStrike" kern="1200" dirty="0">
                        <a:solidFill>
                          <a:schemeClr val="bg1">
                            <a:lumMod val="85000"/>
                          </a:schemeClr>
                        </a:solidFill>
                        <a:effectLst/>
                        <a:latin typeface="+mj-lt"/>
                      </a:endParaRPr>
                    </a:p>
                  </a:txBody>
                  <a:tcPr marL="10319" marR="10319" marT="9525" marB="0" anchor="ctr"/>
                </a:tc>
              </a:tr>
              <a:tr h="0">
                <a:tc>
                  <a:txBody>
                    <a:bodyPr/>
                    <a:lstStyle/>
                    <a:p>
                      <a:pPr marL="0" indent="-457200" algn="ctr" fontAlgn="t">
                        <a:spcBef>
                          <a:spcPts val="0"/>
                        </a:spcBef>
                      </a:pPr>
                      <a:r>
                        <a:rPr lang="fr-FR" sz="800" u="none" strike="noStrike" kern="1200" dirty="0">
                          <a:solidFill>
                            <a:schemeClr val="bg1">
                              <a:lumMod val="85000"/>
                            </a:schemeClr>
                          </a:solidFill>
                          <a:effectLst/>
                        </a:rPr>
                        <a:t>Forêts</a:t>
                      </a:r>
                      <a:endParaRPr lang="fr-FR" sz="800" b="0" i="0" u="none" strike="noStrike" kern="1200" dirty="0">
                        <a:solidFill>
                          <a:schemeClr val="bg1">
                            <a:lumMod val="85000"/>
                          </a:schemeClr>
                        </a:solidFill>
                        <a:effectLst/>
                        <a:latin typeface="+mj-lt"/>
                      </a:endParaRPr>
                    </a:p>
                  </a:txBody>
                  <a:tcPr marL="10319" marR="10319" marT="9525" marB="0" anchor="ctr"/>
                </a:tc>
              </a:tr>
              <a:tr h="0">
                <a:tc>
                  <a:txBody>
                    <a:bodyPr/>
                    <a:lstStyle/>
                    <a:p>
                      <a:pPr marL="0" indent="-457200" algn="ctr" fontAlgn="t">
                        <a:spcBef>
                          <a:spcPts val="0"/>
                        </a:spcBef>
                      </a:pPr>
                      <a:r>
                        <a:rPr lang="fr-FR" sz="800" u="none" strike="noStrike" kern="1200" dirty="0" smtClean="0">
                          <a:solidFill>
                            <a:schemeClr val="bg1">
                              <a:lumMod val="85000"/>
                            </a:schemeClr>
                          </a:solidFill>
                          <a:effectLst/>
                        </a:rPr>
                        <a:t>Vignobles</a:t>
                      </a:r>
                      <a:r>
                        <a:rPr lang="fr-FR" sz="800" u="none" strike="noStrike" kern="1200" baseline="0" dirty="0" smtClean="0">
                          <a:solidFill>
                            <a:schemeClr val="bg1">
                              <a:lumMod val="85000"/>
                            </a:schemeClr>
                          </a:solidFill>
                          <a:effectLst/>
                        </a:rPr>
                        <a:t> v</a:t>
                      </a:r>
                      <a:r>
                        <a:rPr lang="fr-FR" sz="800" u="none" strike="noStrike" kern="1200" dirty="0" smtClean="0">
                          <a:solidFill>
                            <a:schemeClr val="bg1">
                              <a:lumMod val="85000"/>
                            </a:schemeClr>
                          </a:solidFill>
                          <a:effectLst/>
                        </a:rPr>
                        <a:t>ergers</a:t>
                      </a:r>
                      <a:endParaRPr lang="fr-FR" sz="800" b="0" i="0" u="none" strike="noStrike" kern="1200" dirty="0">
                        <a:solidFill>
                          <a:schemeClr val="bg1">
                            <a:lumMod val="85000"/>
                          </a:schemeClr>
                        </a:solidFill>
                        <a:effectLst/>
                        <a:latin typeface="+mj-lt"/>
                      </a:endParaRPr>
                    </a:p>
                  </a:txBody>
                  <a:tcPr marL="10319" marR="10319" marT="9525" marB="0" anchor="ctr"/>
                </a:tc>
              </a:tr>
            </a:tbl>
          </a:graphicData>
        </a:graphic>
      </p:graphicFrame>
    </p:spTree>
    <p:extLst>
      <p:ext uri="{BB962C8B-B14F-4D97-AF65-F5344CB8AC3E}">
        <p14:creationId xmlns:p14="http://schemas.microsoft.com/office/powerpoint/2010/main" val="73794608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smtClean="0">
                <a:latin typeface="+mn-lt"/>
              </a:rPr>
              <a:t>   6 - Premiers résultats</a:t>
            </a:r>
            <a:endParaRPr lang="fr-FR" dirty="0">
              <a:latin typeface="+mn-lt"/>
            </a:endParaRPr>
          </a:p>
        </p:txBody>
      </p:sp>
      <p:sp>
        <p:nvSpPr>
          <p:cNvPr id="4" name="Rectangle 3"/>
          <p:cNvSpPr/>
          <p:nvPr/>
        </p:nvSpPr>
        <p:spPr>
          <a:xfrm>
            <a:off x="307844" y="1416750"/>
            <a:ext cx="9288593" cy="307777"/>
          </a:xfrm>
          <a:prstGeom prst="rect">
            <a:avLst/>
          </a:prstGeom>
          <a:noFill/>
        </p:spPr>
        <p:txBody>
          <a:bodyPr wrap="square">
            <a:spAutoFit/>
          </a:bodyPr>
          <a:lstStyle/>
          <a:p>
            <a:r>
              <a:rPr lang="fr-FR" sz="1400" b="1" dirty="0"/>
              <a:t>T</a:t>
            </a:r>
            <a:r>
              <a:rPr lang="fr-FR" sz="1400" b="1" dirty="0">
                <a:solidFill>
                  <a:srgbClr val="000000"/>
                </a:solidFill>
              </a:rPr>
              <a:t>Â</a:t>
            </a:r>
            <a:r>
              <a:rPr lang="fr-FR" sz="1400" b="1" dirty="0"/>
              <a:t>CHE </a:t>
            </a:r>
            <a:r>
              <a:rPr lang="fr-FR" sz="1400" b="1" dirty="0" smtClean="0"/>
              <a:t>1 </a:t>
            </a:r>
            <a:r>
              <a:rPr lang="fr-FR" sz="1400" b="1" dirty="0"/>
              <a:t>– ANALYSE DE L'ALÉA SUBMERSION SELON DIFFÉRENTS SCÉNARII DE </a:t>
            </a:r>
            <a:r>
              <a:rPr lang="fr-FR" sz="1400" b="1" dirty="0" smtClean="0"/>
              <a:t>FORÇAGE</a:t>
            </a:r>
          </a:p>
        </p:txBody>
      </p:sp>
      <p:sp>
        <p:nvSpPr>
          <p:cNvPr id="5" name="ZoneTexte 4"/>
          <p:cNvSpPr txBox="1"/>
          <p:nvPr/>
        </p:nvSpPr>
        <p:spPr>
          <a:xfrm>
            <a:off x="218063" y="1853208"/>
            <a:ext cx="9673075" cy="338554"/>
          </a:xfrm>
          <a:prstGeom prst="rect">
            <a:avLst/>
          </a:prstGeom>
          <a:noFill/>
        </p:spPr>
        <p:txBody>
          <a:bodyPr wrap="square" rtlCol="0">
            <a:spAutoFit/>
          </a:bodyPr>
          <a:lstStyle/>
          <a:p>
            <a:pPr marL="109728">
              <a:spcBef>
                <a:spcPts val="300"/>
              </a:spcBef>
              <a:buClr>
                <a:schemeClr val="tx2"/>
              </a:buClr>
            </a:pPr>
            <a:r>
              <a:rPr lang="fr-FR" sz="1600" dirty="0">
                <a:solidFill>
                  <a:schemeClr val="tx2"/>
                </a:solidFill>
              </a:rPr>
              <a:t>3</a:t>
            </a:r>
            <a:r>
              <a:rPr lang="fr-FR" sz="1600" dirty="0" smtClean="0">
                <a:solidFill>
                  <a:schemeClr val="tx2"/>
                </a:solidFill>
              </a:rPr>
              <a:t>. </a:t>
            </a:r>
            <a:r>
              <a:rPr lang="fr-FR" sz="1600" dirty="0">
                <a:solidFill>
                  <a:schemeClr val="tx2"/>
                </a:solidFill>
              </a:rPr>
              <a:t>Prise en compte </a:t>
            </a:r>
            <a:r>
              <a:rPr lang="fr-FR" sz="1600" dirty="0" smtClean="0">
                <a:solidFill>
                  <a:schemeClr val="tx2"/>
                </a:solidFill>
              </a:rPr>
              <a:t>du fonctionnement hydrologique </a:t>
            </a:r>
            <a:r>
              <a:rPr lang="fr-FR" sz="1600" dirty="0">
                <a:solidFill>
                  <a:schemeClr val="tx2"/>
                </a:solidFill>
              </a:rPr>
              <a:t>du système : échanges mer/lagune</a:t>
            </a:r>
          </a:p>
        </p:txBody>
      </p:sp>
      <p:grpSp>
        <p:nvGrpSpPr>
          <p:cNvPr id="24" name="Groupe 21"/>
          <p:cNvGrpSpPr/>
          <p:nvPr/>
        </p:nvGrpSpPr>
        <p:grpSpPr>
          <a:xfrm>
            <a:off x="816308" y="3098896"/>
            <a:ext cx="1394781" cy="3297924"/>
            <a:chOff x="395536" y="1340769"/>
            <a:chExt cx="1856380" cy="4755145"/>
          </a:xfrm>
        </p:grpSpPr>
        <p:pic>
          <p:nvPicPr>
            <p:cNvPr id="32"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1340769"/>
              <a:ext cx="1856380" cy="47551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3" name="Ellipse 32"/>
            <p:cNvSpPr/>
            <p:nvPr/>
          </p:nvSpPr>
          <p:spPr>
            <a:xfrm rot="1412922">
              <a:off x="1475656" y="1628800"/>
              <a:ext cx="360040" cy="50405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Ellipse 33"/>
            <p:cNvSpPr/>
            <p:nvPr/>
          </p:nvSpPr>
          <p:spPr>
            <a:xfrm rot="1412922">
              <a:off x="952183" y="3818062"/>
              <a:ext cx="400807" cy="83468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Ellipse 34"/>
            <p:cNvSpPr/>
            <p:nvPr/>
          </p:nvSpPr>
          <p:spPr>
            <a:xfrm rot="305983">
              <a:off x="1093926" y="5437845"/>
              <a:ext cx="136878" cy="65471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Ellipse 35"/>
            <p:cNvSpPr/>
            <p:nvPr/>
          </p:nvSpPr>
          <p:spPr>
            <a:xfrm rot="1412922">
              <a:off x="1242276" y="3176083"/>
              <a:ext cx="256056" cy="43594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5" name="Picture 2" descr="D:\CRISSIS\CRISSIS_travail\Photos\Dropbox Esmeralda\nicolas_guilpain\tempête_06mars13\guilpain_060313 (2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71401" y="3148064"/>
            <a:ext cx="1495827" cy="1035572"/>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3" descr="D:\CRISSIS\CRISSIS_travail\Photos\Dropbox Esmeralda\nicolas_guilpain\tempête_10oct2010\PICT009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42224" y="3148065"/>
            <a:ext cx="1495827" cy="103557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descr="D:\CRISSIS\CRISSIS_travail\Photos\Dropbox Esmeralda\Port_Leucate\police_municipale_111010_PL\PM_111010_PL (5).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342224" y="5315765"/>
            <a:ext cx="1495827" cy="1035572"/>
          </a:xfrm>
          <a:prstGeom prst="rect">
            <a:avLst/>
          </a:prstGeom>
          <a:noFill/>
          <a:extLst>
            <a:ext uri="{909E8E84-426E-40dd-AFC4-6F175D3DCCD1}">
              <a14:hiddenFill xmlns:a14="http://schemas.microsoft.com/office/drawing/2010/main">
                <a:solidFill>
                  <a:srgbClr val="FFFFFF"/>
                </a:solidFill>
              </a14:hiddenFill>
            </a:ext>
          </a:extLst>
        </p:spPr>
      </p:pic>
      <p:sp>
        <p:nvSpPr>
          <p:cNvPr id="28" name="ZoneTexte 27"/>
          <p:cNvSpPr txBox="1"/>
          <p:nvPr/>
        </p:nvSpPr>
        <p:spPr>
          <a:xfrm>
            <a:off x="2026165" y="2807177"/>
            <a:ext cx="2127945" cy="431569"/>
          </a:xfrm>
          <a:prstGeom prst="rect">
            <a:avLst/>
          </a:prstGeom>
          <a:noFill/>
        </p:spPr>
        <p:txBody>
          <a:bodyPr wrap="square" rtlCol="0">
            <a:spAutoFit/>
          </a:bodyPr>
          <a:lstStyle/>
          <a:p>
            <a:pPr algn="ctr"/>
            <a:r>
              <a:rPr lang="fr-FR" sz="1200" dirty="0" smtClean="0">
                <a:latin typeface="+mj-lt"/>
              </a:rPr>
              <a:t>Octobre 2010</a:t>
            </a:r>
            <a:endParaRPr lang="fr-FR" sz="1200" dirty="0">
              <a:latin typeface="+mj-lt"/>
            </a:endParaRPr>
          </a:p>
        </p:txBody>
      </p:sp>
      <p:sp>
        <p:nvSpPr>
          <p:cNvPr id="29" name="ZoneTexte 28"/>
          <p:cNvSpPr txBox="1"/>
          <p:nvPr/>
        </p:nvSpPr>
        <p:spPr>
          <a:xfrm>
            <a:off x="3885978" y="2806756"/>
            <a:ext cx="1639555" cy="431569"/>
          </a:xfrm>
          <a:prstGeom prst="rect">
            <a:avLst/>
          </a:prstGeom>
          <a:noFill/>
        </p:spPr>
        <p:txBody>
          <a:bodyPr wrap="square" rtlCol="0">
            <a:spAutoFit/>
          </a:bodyPr>
          <a:lstStyle/>
          <a:p>
            <a:pPr algn="ctr"/>
            <a:r>
              <a:rPr lang="fr-FR" sz="1200" dirty="0" smtClean="0">
                <a:latin typeface="+mj-lt"/>
              </a:rPr>
              <a:t>Mars 2013</a:t>
            </a:r>
            <a:endParaRPr lang="fr-FR" sz="1200" dirty="0">
              <a:latin typeface="+mj-lt"/>
            </a:endParaRPr>
          </a:p>
        </p:txBody>
      </p:sp>
      <p:pic>
        <p:nvPicPr>
          <p:cNvPr id="31" name="Picture 8" descr="D:\CRISSIS\CRISSIS_travail\Photos\Dropbox Esmeralda\nicolas_guilpain\tempête_10oct2010\PICT0054.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971401" y="4231334"/>
            <a:ext cx="1495827" cy="1035572"/>
          </a:xfrm>
          <a:prstGeom prst="rect">
            <a:avLst/>
          </a:prstGeom>
          <a:noFill/>
          <a:extLst>
            <a:ext uri="{909E8E84-426E-40dd-AFC4-6F175D3DCCD1}">
              <a14:hiddenFill xmlns:a14="http://schemas.microsoft.com/office/drawing/2010/main">
                <a:solidFill>
                  <a:srgbClr val="FFFFFF"/>
                </a:solidFill>
              </a14:hiddenFill>
            </a:ext>
          </a:extLst>
        </p:spPr>
      </p:pic>
      <p:sp>
        <p:nvSpPr>
          <p:cNvPr id="37" name="ZoneTexte 36"/>
          <p:cNvSpPr txBox="1"/>
          <p:nvPr/>
        </p:nvSpPr>
        <p:spPr>
          <a:xfrm>
            <a:off x="420731" y="2349462"/>
            <a:ext cx="4198585" cy="338554"/>
          </a:xfrm>
          <a:prstGeom prst="rect">
            <a:avLst/>
          </a:prstGeom>
          <a:noFill/>
        </p:spPr>
        <p:txBody>
          <a:bodyPr wrap="none" rtlCol="0">
            <a:spAutoFit/>
          </a:bodyPr>
          <a:lstStyle/>
          <a:p>
            <a:pPr marL="365760" lvl="0" indent="-256032">
              <a:spcBef>
                <a:spcPts val="300"/>
              </a:spcBef>
              <a:buClr>
                <a:srgbClr val="242852"/>
              </a:buClr>
              <a:buFont typeface="Georgia"/>
              <a:buChar char="•"/>
            </a:pPr>
            <a:r>
              <a:rPr lang="fr-FR" sz="1600" b="1" dirty="0" smtClean="0">
                <a:solidFill>
                  <a:srgbClr val="242852"/>
                </a:solidFill>
                <a:latin typeface="Trebuchet MS"/>
              </a:rPr>
              <a:t>Reproduction des tempêtes historiques</a:t>
            </a:r>
            <a:endParaRPr lang="fr-FR" sz="1600" dirty="0"/>
          </a:p>
        </p:txBody>
      </p:sp>
      <p:sp>
        <p:nvSpPr>
          <p:cNvPr id="19" name="ZoneTexte 18"/>
          <p:cNvSpPr txBox="1"/>
          <p:nvPr/>
        </p:nvSpPr>
        <p:spPr>
          <a:xfrm>
            <a:off x="5525533" y="3454281"/>
            <a:ext cx="1639555" cy="276999"/>
          </a:xfrm>
          <a:prstGeom prst="rect">
            <a:avLst/>
          </a:prstGeom>
          <a:noFill/>
        </p:spPr>
        <p:txBody>
          <a:bodyPr wrap="square" rtlCol="0">
            <a:spAutoFit/>
          </a:bodyPr>
          <a:lstStyle/>
          <a:p>
            <a:r>
              <a:rPr lang="fr-FR" sz="1200" i="1" dirty="0" smtClean="0">
                <a:latin typeface="+mj-lt"/>
              </a:rPr>
              <a:t>Leucate Plage</a:t>
            </a:r>
            <a:endParaRPr lang="fr-FR" sz="1200" i="1" dirty="0">
              <a:latin typeface="+mj-lt"/>
            </a:endParaRPr>
          </a:p>
        </p:txBody>
      </p:sp>
      <p:sp>
        <p:nvSpPr>
          <p:cNvPr id="20" name="ZoneTexte 19"/>
          <p:cNvSpPr txBox="1"/>
          <p:nvPr/>
        </p:nvSpPr>
        <p:spPr>
          <a:xfrm>
            <a:off x="5525533" y="4419481"/>
            <a:ext cx="1639555" cy="646331"/>
          </a:xfrm>
          <a:prstGeom prst="rect">
            <a:avLst/>
          </a:prstGeom>
          <a:noFill/>
        </p:spPr>
        <p:txBody>
          <a:bodyPr wrap="square" rtlCol="0">
            <a:spAutoFit/>
          </a:bodyPr>
          <a:lstStyle/>
          <a:p>
            <a:r>
              <a:rPr lang="fr-FR" sz="1200" i="1" dirty="0" smtClean="0">
                <a:latin typeface="+mj-lt"/>
              </a:rPr>
              <a:t>Village naturiste</a:t>
            </a:r>
          </a:p>
          <a:p>
            <a:endParaRPr lang="fr-FR" sz="1200" i="1" dirty="0">
              <a:latin typeface="+mj-lt"/>
            </a:endParaRPr>
          </a:p>
          <a:p>
            <a:r>
              <a:rPr lang="fr-FR" sz="1200" i="1" dirty="0" smtClean="0">
                <a:latin typeface="+mj-lt"/>
              </a:rPr>
              <a:t>Zone portuaire</a:t>
            </a:r>
            <a:endParaRPr lang="fr-FR" sz="1200" i="1" dirty="0">
              <a:latin typeface="+mj-lt"/>
            </a:endParaRPr>
          </a:p>
        </p:txBody>
      </p:sp>
      <p:sp>
        <p:nvSpPr>
          <p:cNvPr id="21" name="ZoneTexte 20"/>
          <p:cNvSpPr txBox="1"/>
          <p:nvPr/>
        </p:nvSpPr>
        <p:spPr>
          <a:xfrm>
            <a:off x="5525533" y="5689481"/>
            <a:ext cx="1639555" cy="276999"/>
          </a:xfrm>
          <a:prstGeom prst="rect">
            <a:avLst/>
          </a:prstGeom>
          <a:noFill/>
        </p:spPr>
        <p:txBody>
          <a:bodyPr wrap="square" rtlCol="0">
            <a:spAutoFit/>
          </a:bodyPr>
          <a:lstStyle/>
          <a:p>
            <a:r>
              <a:rPr lang="fr-FR" sz="1200" i="1" dirty="0" smtClean="0">
                <a:latin typeface="+mj-lt"/>
              </a:rPr>
              <a:t>Avenue du Roussillon</a:t>
            </a:r>
            <a:endParaRPr lang="fr-FR" sz="1200" i="1" dirty="0">
              <a:latin typeface="+mj-lt"/>
            </a:endParaRPr>
          </a:p>
        </p:txBody>
      </p:sp>
      <p:pic>
        <p:nvPicPr>
          <p:cNvPr id="3" name="Image 2" descr="tempete_jardinsVenus_06032013_resident.JPG"/>
          <p:cNvPicPr>
            <a:picLocks noChangeAspect="1"/>
          </p:cNvPicPr>
          <p:nvPr/>
        </p:nvPicPr>
        <p:blipFill rotWithShape="1">
          <a:blip r:embed="rId8">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val="0"/>
              </a:ext>
            </a:extLst>
          </a:blip>
          <a:srcRect r="4445" b="6706"/>
          <a:stretch/>
        </p:blipFill>
        <p:spPr>
          <a:xfrm>
            <a:off x="2382186" y="4230720"/>
            <a:ext cx="1415902" cy="1036800"/>
          </a:xfrm>
          <a:prstGeom prst="rect">
            <a:avLst/>
          </a:prstGeom>
        </p:spPr>
      </p:pic>
    </p:spTree>
    <p:extLst>
      <p:ext uri="{BB962C8B-B14F-4D97-AF65-F5344CB8AC3E}">
        <p14:creationId xmlns:p14="http://schemas.microsoft.com/office/powerpoint/2010/main" val="300395294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smtClean="0">
                <a:latin typeface="+mn-lt"/>
              </a:rPr>
              <a:t>   6 - Premiers résultats</a:t>
            </a:r>
            <a:endParaRPr lang="fr-FR" dirty="0">
              <a:latin typeface="+mn-lt"/>
            </a:endParaRPr>
          </a:p>
        </p:txBody>
      </p:sp>
      <p:sp>
        <p:nvSpPr>
          <p:cNvPr id="4" name="Rectangle 3"/>
          <p:cNvSpPr/>
          <p:nvPr/>
        </p:nvSpPr>
        <p:spPr>
          <a:xfrm>
            <a:off x="307844" y="1416750"/>
            <a:ext cx="9288593" cy="523220"/>
          </a:xfrm>
          <a:prstGeom prst="rect">
            <a:avLst/>
          </a:prstGeom>
          <a:noFill/>
        </p:spPr>
        <p:txBody>
          <a:bodyPr wrap="square">
            <a:spAutoFit/>
          </a:bodyPr>
          <a:lstStyle/>
          <a:p>
            <a:r>
              <a:rPr lang="fr-FR" sz="1400" b="1" dirty="0"/>
              <a:t>T</a:t>
            </a:r>
            <a:r>
              <a:rPr lang="fr-FR" sz="1400" b="1" dirty="0">
                <a:solidFill>
                  <a:srgbClr val="000000"/>
                </a:solidFill>
              </a:rPr>
              <a:t>Â</a:t>
            </a:r>
            <a:r>
              <a:rPr lang="fr-FR" sz="1400" b="1" dirty="0"/>
              <a:t>CHE 2</a:t>
            </a:r>
            <a:r>
              <a:rPr lang="fr-FR" sz="1400" b="1" dirty="0" smtClean="0"/>
              <a:t> </a:t>
            </a:r>
            <a:r>
              <a:rPr lang="fr-FR" sz="1400" b="1" dirty="0"/>
              <a:t>– ANALYSE QUALITATIVE ET QUANTITATIVE DES </a:t>
            </a:r>
            <a:r>
              <a:rPr lang="fr-FR" sz="1400" b="1" dirty="0" smtClean="0"/>
              <a:t>ENJEUX</a:t>
            </a:r>
            <a:r>
              <a:rPr lang="fr-FR" sz="1400" b="1" dirty="0"/>
              <a:t> </a:t>
            </a:r>
            <a:r>
              <a:rPr lang="fr-FR" sz="1400" b="1" dirty="0" smtClean="0"/>
              <a:t>/ CARACTERISATION </a:t>
            </a:r>
            <a:r>
              <a:rPr lang="fr-FR" sz="1400" b="1" dirty="0"/>
              <a:t>DU NIVEAU DE « CULTURE DU </a:t>
            </a:r>
            <a:r>
              <a:rPr lang="fr-FR" sz="1400" b="1" dirty="0" smtClean="0"/>
              <a:t>RISQUE »</a:t>
            </a:r>
          </a:p>
        </p:txBody>
      </p:sp>
      <p:sp>
        <p:nvSpPr>
          <p:cNvPr id="12" name="ZoneTexte 11"/>
          <p:cNvSpPr txBox="1"/>
          <p:nvPr/>
        </p:nvSpPr>
        <p:spPr>
          <a:xfrm>
            <a:off x="10112687" y="2647946"/>
            <a:ext cx="184666" cy="400110"/>
          </a:xfrm>
          <a:prstGeom prst="rect">
            <a:avLst/>
          </a:prstGeom>
          <a:noFill/>
        </p:spPr>
        <p:txBody>
          <a:bodyPr wrap="none" rtlCol="0">
            <a:spAutoFit/>
          </a:bodyPr>
          <a:lstStyle/>
          <a:p>
            <a:endParaRPr lang="fr-FR" dirty="0"/>
          </a:p>
        </p:txBody>
      </p:sp>
      <p:pic>
        <p:nvPicPr>
          <p:cNvPr id="3" name="Image 2" descr="carte_enjeux_P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0855" y="1876470"/>
            <a:ext cx="3408045" cy="4826000"/>
          </a:xfrm>
          <a:prstGeom prst="rect">
            <a:avLst/>
          </a:prstGeom>
        </p:spPr>
      </p:pic>
      <p:sp>
        <p:nvSpPr>
          <p:cNvPr id="21" name="ZoneTexte 20"/>
          <p:cNvSpPr txBox="1"/>
          <p:nvPr/>
        </p:nvSpPr>
        <p:spPr>
          <a:xfrm>
            <a:off x="446131" y="2247594"/>
            <a:ext cx="2189108" cy="307777"/>
          </a:xfrm>
          <a:prstGeom prst="rect">
            <a:avLst/>
          </a:prstGeom>
          <a:noFill/>
        </p:spPr>
        <p:txBody>
          <a:bodyPr wrap="none" rtlCol="0">
            <a:spAutoFit/>
          </a:bodyPr>
          <a:lstStyle/>
          <a:p>
            <a:pPr marL="109728" lvl="0">
              <a:spcBef>
                <a:spcPts val="300"/>
              </a:spcBef>
              <a:buClr>
                <a:srgbClr val="242852"/>
              </a:buClr>
            </a:pPr>
            <a:r>
              <a:rPr lang="fr-FR" sz="1400" b="1" dirty="0" smtClean="0">
                <a:solidFill>
                  <a:srgbClr val="242852"/>
                </a:solidFill>
                <a:latin typeface="Trebuchet MS"/>
              </a:rPr>
              <a:t>VULNERABILITE DU BATI</a:t>
            </a:r>
            <a:endParaRPr lang="fr-FR" sz="1400" dirty="0"/>
          </a:p>
        </p:txBody>
      </p:sp>
      <p:sp>
        <p:nvSpPr>
          <p:cNvPr id="7" name="Rectangle 6"/>
          <p:cNvSpPr/>
          <p:nvPr/>
        </p:nvSpPr>
        <p:spPr>
          <a:xfrm>
            <a:off x="546099" y="2684846"/>
            <a:ext cx="5118101" cy="954107"/>
          </a:xfrm>
          <a:prstGeom prst="rect">
            <a:avLst/>
          </a:prstGeom>
          <a:noFill/>
        </p:spPr>
        <p:txBody>
          <a:bodyPr wrap="square">
            <a:spAutoFit/>
          </a:bodyPr>
          <a:lstStyle/>
          <a:p>
            <a:r>
              <a:rPr lang="fr-FR" sz="1400" dirty="0" smtClean="0"/>
              <a:t>Critères retenus : types d’habitat, types de matériaux</a:t>
            </a:r>
          </a:p>
          <a:p>
            <a:endParaRPr lang="fr-FR" sz="1400" dirty="0"/>
          </a:p>
          <a:p>
            <a:r>
              <a:rPr lang="fr-FR" sz="1400" dirty="0" smtClean="0"/>
              <a:t>Enquête pour une estimation économique </a:t>
            </a:r>
            <a:r>
              <a:rPr lang="en-GB" sz="1400" dirty="0"/>
              <a:t>de </a:t>
            </a:r>
            <a:r>
              <a:rPr lang="en-GB" sz="1400" dirty="0" err="1"/>
              <a:t>l'endommagement</a:t>
            </a:r>
            <a:r>
              <a:rPr lang="en-GB" sz="1400" dirty="0"/>
              <a:t> </a:t>
            </a:r>
            <a:r>
              <a:rPr lang="en-GB" sz="1400" dirty="0" err="1"/>
              <a:t>potentiel</a:t>
            </a:r>
            <a:r>
              <a:rPr lang="en-GB" sz="1400" dirty="0"/>
              <a:t> pour les </a:t>
            </a:r>
            <a:r>
              <a:rPr lang="en-GB" sz="1400" dirty="0" err="1"/>
              <a:t>différents</a:t>
            </a:r>
            <a:r>
              <a:rPr lang="en-GB" sz="1400" dirty="0"/>
              <a:t> types de </a:t>
            </a:r>
            <a:r>
              <a:rPr lang="en-GB" sz="1400" dirty="0" err="1"/>
              <a:t>bâti</a:t>
            </a:r>
            <a:r>
              <a:rPr lang="en-GB" sz="1400" dirty="0"/>
              <a:t>. </a:t>
            </a:r>
          </a:p>
        </p:txBody>
      </p:sp>
    </p:spTree>
    <p:extLst>
      <p:ext uri="{BB962C8B-B14F-4D97-AF65-F5344CB8AC3E}">
        <p14:creationId xmlns:p14="http://schemas.microsoft.com/office/powerpoint/2010/main" val="358664645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smtClean="0">
                <a:latin typeface="+mn-lt"/>
              </a:rPr>
              <a:t>   6 - Premiers résultats</a:t>
            </a:r>
            <a:endParaRPr lang="fr-FR" dirty="0">
              <a:latin typeface="+mn-lt"/>
            </a:endParaRPr>
          </a:p>
        </p:txBody>
      </p:sp>
      <p:sp>
        <p:nvSpPr>
          <p:cNvPr id="4" name="Rectangle 3"/>
          <p:cNvSpPr/>
          <p:nvPr/>
        </p:nvSpPr>
        <p:spPr>
          <a:xfrm>
            <a:off x="307844" y="1416750"/>
            <a:ext cx="9288593" cy="523220"/>
          </a:xfrm>
          <a:prstGeom prst="rect">
            <a:avLst/>
          </a:prstGeom>
          <a:noFill/>
        </p:spPr>
        <p:txBody>
          <a:bodyPr wrap="square">
            <a:spAutoFit/>
          </a:bodyPr>
          <a:lstStyle/>
          <a:p>
            <a:r>
              <a:rPr lang="fr-FR" sz="1400" b="1" dirty="0"/>
              <a:t>T</a:t>
            </a:r>
            <a:r>
              <a:rPr lang="fr-FR" sz="1400" b="1" dirty="0">
                <a:solidFill>
                  <a:srgbClr val="000000"/>
                </a:solidFill>
              </a:rPr>
              <a:t>Â</a:t>
            </a:r>
            <a:r>
              <a:rPr lang="fr-FR" sz="1400" b="1" dirty="0"/>
              <a:t>CHE 2</a:t>
            </a:r>
            <a:r>
              <a:rPr lang="fr-FR" sz="1400" b="1" dirty="0" smtClean="0"/>
              <a:t> </a:t>
            </a:r>
            <a:r>
              <a:rPr lang="fr-FR" sz="1400" b="1" dirty="0"/>
              <a:t>– ANALYSE QUALITATIVE ET QUANTITATIVE DES </a:t>
            </a:r>
            <a:r>
              <a:rPr lang="fr-FR" sz="1400" b="1" dirty="0" smtClean="0"/>
              <a:t>ENJEUX</a:t>
            </a:r>
            <a:r>
              <a:rPr lang="fr-FR" sz="1400" b="1" dirty="0"/>
              <a:t> </a:t>
            </a:r>
            <a:r>
              <a:rPr lang="fr-FR" sz="1400" b="1" dirty="0" smtClean="0"/>
              <a:t>/ CARACTERISATION </a:t>
            </a:r>
            <a:r>
              <a:rPr lang="fr-FR" sz="1400" b="1" dirty="0"/>
              <a:t>DU NIVEAU DE « CULTURE DU RISQUE </a:t>
            </a:r>
            <a:endParaRPr lang="fr-FR" sz="1400" b="1" dirty="0" smtClean="0"/>
          </a:p>
        </p:txBody>
      </p:sp>
      <p:sp>
        <p:nvSpPr>
          <p:cNvPr id="12" name="ZoneTexte 11"/>
          <p:cNvSpPr txBox="1"/>
          <p:nvPr/>
        </p:nvSpPr>
        <p:spPr>
          <a:xfrm>
            <a:off x="10112687" y="2647946"/>
            <a:ext cx="184666" cy="400110"/>
          </a:xfrm>
          <a:prstGeom prst="rect">
            <a:avLst/>
          </a:prstGeom>
          <a:noFill/>
        </p:spPr>
        <p:txBody>
          <a:bodyPr wrap="none" rtlCol="0">
            <a:spAutoFit/>
          </a:bodyPr>
          <a:lstStyle/>
          <a:p>
            <a:endParaRPr lang="fr-FR" dirty="0"/>
          </a:p>
        </p:txBody>
      </p:sp>
      <p:pic>
        <p:nvPicPr>
          <p:cNvPr id="5" name="Image 4" descr="carte_vulnerabilite_age_bati_LP.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59513"/>
            <a:ext cx="3304940" cy="4680000"/>
          </a:xfrm>
          <a:prstGeom prst="rect">
            <a:avLst/>
          </a:prstGeom>
        </p:spPr>
      </p:pic>
      <p:pic>
        <p:nvPicPr>
          <p:cNvPr id="6" name="Image 5" descr="carte_vulnerabilite_age_bati_PL.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01060" y="2159513"/>
            <a:ext cx="3304940" cy="4680000"/>
          </a:xfrm>
          <a:prstGeom prst="rect">
            <a:avLst/>
          </a:prstGeom>
        </p:spPr>
      </p:pic>
      <p:pic>
        <p:nvPicPr>
          <p:cNvPr id="7" name="Image 6" descr="carte_vulnerabilite_age_bati_VN.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00530" y="2159513"/>
            <a:ext cx="3304940" cy="4680000"/>
          </a:xfrm>
          <a:prstGeom prst="rect">
            <a:avLst/>
          </a:prstGeom>
        </p:spPr>
      </p:pic>
      <p:sp>
        <p:nvSpPr>
          <p:cNvPr id="9" name="ZoneTexte 8"/>
          <p:cNvSpPr txBox="1"/>
          <p:nvPr/>
        </p:nvSpPr>
        <p:spPr>
          <a:xfrm>
            <a:off x="2160631" y="1876470"/>
            <a:ext cx="5983830" cy="307777"/>
          </a:xfrm>
          <a:prstGeom prst="rect">
            <a:avLst/>
          </a:prstGeom>
          <a:noFill/>
        </p:spPr>
        <p:txBody>
          <a:bodyPr wrap="none" rtlCol="0">
            <a:spAutoFit/>
          </a:bodyPr>
          <a:lstStyle/>
          <a:p>
            <a:pPr marL="109728" lvl="0">
              <a:spcBef>
                <a:spcPts val="300"/>
              </a:spcBef>
              <a:buClr>
                <a:srgbClr val="242852"/>
              </a:buClr>
            </a:pPr>
            <a:r>
              <a:rPr lang="fr-FR" sz="1400" b="1" dirty="0" smtClean="0">
                <a:solidFill>
                  <a:srgbClr val="242852"/>
                </a:solidFill>
                <a:latin typeface="Trebuchet MS"/>
              </a:rPr>
              <a:t>VULNERABILITE HUMAINE (personne de + 60 ans dans bâti plain pied)</a:t>
            </a:r>
            <a:endParaRPr lang="fr-FR" sz="1400" dirty="0"/>
          </a:p>
        </p:txBody>
      </p:sp>
    </p:spTree>
    <p:extLst>
      <p:ext uri="{BB962C8B-B14F-4D97-AF65-F5344CB8AC3E}">
        <p14:creationId xmlns:p14="http://schemas.microsoft.com/office/powerpoint/2010/main" val="138689726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smtClean="0">
                <a:latin typeface="+mn-lt"/>
              </a:rPr>
              <a:t>   6 - Premiers résultats</a:t>
            </a:r>
            <a:endParaRPr lang="fr-FR" dirty="0">
              <a:latin typeface="+mn-lt"/>
            </a:endParaRPr>
          </a:p>
        </p:txBody>
      </p:sp>
      <p:sp>
        <p:nvSpPr>
          <p:cNvPr id="4" name="Rectangle 3"/>
          <p:cNvSpPr/>
          <p:nvPr/>
        </p:nvSpPr>
        <p:spPr>
          <a:xfrm>
            <a:off x="307844" y="1416750"/>
            <a:ext cx="9288593" cy="307777"/>
          </a:xfrm>
          <a:prstGeom prst="rect">
            <a:avLst/>
          </a:prstGeom>
          <a:noFill/>
        </p:spPr>
        <p:txBody>
          <a:bodyPr wrap="square">
            <a:spAutoFit/>
          </a:bodyPr>
          <a:lstStyle/>
          <a:p>
            <a:r>
              <a:rPr lang="fr-FR" sz="1400" b="1" dirty="0"/>
              <a:t>T</a:t>
            </a:r>
            <a:r>
              <a:rPr lang="fr-FR" sz="1400" b="1" dirty="0">
                <a:solidFill>
                  <a:srgbClr val="000000"/>
                </a:solidFill>
              </a:rPr>
              <a:t>Â</a:t>
            </a:r>
            <a:r>
              <a:rPr lang="fr-FR" sz="1400" b="1" dirty="0"/>
              <a:t>CHE </a:t>
            </a:r>
            <a:r>
              <a:rPr lang="fr-FR" sz="1400" b="1" dirty="0" smtClean="0"/>
              <a:t>3 </a:t>
            </a:r>
            <a:r>
              <a:rPr lang="fr-FR" sz="1400" b="1" dirty="0"/>
              <a:t>– </a:t>
            </a:r>
            <a:r>
              <a:rPr lang="fr-FR" sz="1400" b="1" dirty="0" smtClean="0"/>
              <a:t>CARTOGRAPHIE DES VULNERABILITES ET DES RISQUES</a:t>
            </a:r>
            <a:endParaRPr lang="fr-FR" sz="1400" b="1" dirty="0"/>
          </a:p>
        </p:txBody>
      </p:sp>
      <p:sp>
        <p:nvSpPr>
          <p:cNvPr id="12" name="ZoneTexte 11"/>
          <p:cNvSpPr txBox="1"/>
          <p:nvPr/>
        </p:nvSpPr>
        <p:spPr>
          <a:xfrm>
            <a:off x="10112687" y="2647946"/>
            <a:ext cx="184666" cy="400110"/>
          </a:xfrm>
          <a:prstGeom prst="rect">
            <a:avLst/>
          </a:prstGeom>
          <a:noFill/>
        </p:spPr>
        <p:txBody>
          <a:bodyPr wrap="none" rtlCol="0">
            <a:spAutoFit/>
          </a:bodyPr>
          <a:lstStyle/>
          <a:p>
            <a:endParaRPr lang="fr-FR" dirty="0"/>
          </a:p>
        </p:txBody>
      </p:sp>
      <p:pic>
        <p:nvPicPr>
          <p:cNvPr id="3" name="Image 2" descr="Capture-d’écran-2015-10-17-à-21.33.4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013" y="1802104"/>
            <a:ext cx="3527287" cy="4966995"/>
          </a:xfrm>
          <a:prstGeom prst="rect">
            <a:avLst/>
          </a:prstGeom>
        </p:spPr>
      </p:pic>
      <p:sp>
        <p:nvSpPr>
          <p:cNvPr id="6" name="Rectangle 5"/>
          <p:cNvSpPr/>
          <p:nvPr/>
        </p:nvSpPr>
        <p:spPr>
          <a:xfrm>
            <a:off x="4229099" y="2684846"/>
            <a:ext cx="5270501" cy="1600438"/>
          </a:xfrm>
          <a:prstGeom prst="rect">
            <a:avLst/>
          </a:prstGeom>
          <a:noFill/>
        </p:spPr>
        <p:txBody>
          <a:bodyPr wrap="square">
            <a:spAutoFit/>
          </a:bodyPr>
          <a:lstStyle/>
          <a:p>
            <a:r>
              <a:rPr lang="fr-FR" sz="1400" dirty="0" smtClean="0"/>
              <a:t>Croisement cartes des aléas (tâche 1) et cartes des enjeux</a:t>
            </a:r>
          </a:p>
          <a:p>
            <a:endParaRPr lang="fr-FR" sz="1400" dirty="0"/>
          </a:p>
          <a:p>
            <a:r>
              <a:rPr lang="fr-FR" sz="1400" dirty="0" smtClean="0"/>
              <a:t>Croisement « cartes mentales et données de l’enquête » et cartes des enjeux (</a:t>
            </a:r>
            <a:r>
              <a:rPr lang="fr-FR" sz="1400" dirty="0"/>
              <a:t>caractériser </a:t>
            </a:r>
            <a:r>
              <a:rPr lang="fr-FR" sz="1400" dirty="0" smtClean="0"/>
              <a:t>la connaissance du risque et sa représentation par la population)</a:t>
            </a:r>
          </a:p>
          <a:p>
            <a:endParaRPr lang="fr-FR" sz="1400" dirty="0"/>
          </a:p>
          <a:p>
            <a:r>
              <a:rPr lang="en-GB" sz="1400" dirty="0" smtClean="0"/>
              <a:t>	</a:t>
            </a:r>
            <a:r>
              <a:rPr lang="en-GB" sz="1400" dirty="0">
                <a:sym typeface="Symbol"/>
              </a:rPr>
              <a:t></a:t>
            </a:r>
            <a:r>
              <a:rPr lang="en-GB" sz="1400" dirty="0"/>
              <a:t> </a:t>
            </a:r>
            <a:r>
              <a:rPr lang="fr-FR" sz="1400" dirty="0" smtClean="0"/>
              <a:t>délimitation </a:t>
            </a:r>
            <a:r>
              <a:rPr lang="fr-FR" sz="1400" dirty="0"/>
              <a:t>d’espaces « socio-culturellement vulnérables » </a:t>
            </a:r>
            <a:endParaRPr lang="en-GB" sz="1400" dirty="0"/>
          </a:p>
        </p:txBody>
      </p:sp>
    </p:spTree>
    <p:extLst>
      <p:ext uri="{BB962C8B-B14F-4D97-AF65-F5344CB8AC3E}">
        <p14:creationId xmlns:p14="http://schemas.microsoft.com/office/powerpoint/2010/main" val="76718829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307844" y="3091267"/>
            <a:ext cx="9288593" cy="510697"/>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fr-FR"/>
          </a:p>
        </p:txBody>
      </p:sp>
      <p:sp>
        <p:nvSpPr>
          <p:cNvPr id="2" name="Titre 1"/>
          <p:cNvSpPr>
            <a:spLocks noGrp="1"/>
          </p:cNvSpPr>
          <p:nvPr>
            <p:ph type="title"/>
          </p:nvPr>
        </p:nvSpPr>
        <p:spPr/>
        <p:txBody>
          <a:bodyPr/>
          <a:lstStyle/>
          <a:p>
            <a:pPr algn="l"/>
            <a:r>
              <a:rPr lang="fr-FR" dirty="0" smtClean="0">
                <a:latin typeface="+mn-lt"/>
              </a:rPr>
              <a:t>   6 - Premiers résultats</a:t>
            </a:r>
            <a:endParaRPr lang="fr-FR" dirty="0">
              <a:latin typeface="+mn-lt"/>
            </a:endParaRPr>
          </a:p>
        </p:txBody>
      </p:sp>
      <p:sp>
        <p:nvSpPr>
          <p:cNvPr id="4" name="Rectangle 3"/>
          <p:cNvSpPr/>
          <p:nvPr/>
        </p:nvSpPr>
        <p:spPr>
          <a:xfrm>
            <a:off x="307844" y="1416750"/>
            <a:ext cx="9288593" cy="2185214"/>
          </a:xfrm>
          <a:prstGeom prst="rect">
            <a:avLst/>
          </a:prstGeom>
          <a:noFill/>
        </p:spPr>
        <p:txBody>
          <a:bodyPr wrap="square">
            <a:spAutoFit/>
          </a:bodyPr>
          <a:lstStyle/>
          <a:p>
            <a:r>
              <a:rPr lang="fr-FR" sz="1400" b="1" dirty="0"/>
              <a:t>T</a:t>
            </a:r>
            <a:r>
              <a:rPr lang="fr-FR" sz="1400" b="1" dirty="0">
                <a:solidFill>
                  <a:srgbClr val="000000"/>
                </a:solidFill>
              </a:rPr>
              <a:t>Â</a:t>
            </a:r>
            <a:r>
              <a:rPr lang="fr-FR" sz="1400" b="1" dirty="0"/>
              <a:t>CHE 4 – EXERCICE DE CRISE (exercice cadre en présence de personnels de la mairie)</a:t>
            </a:r>
          </a:p>
          <a:p>
            <a:endParaRPr lang="fr-FR" sz="1400" dirty="0" smtClean="0"/>
          </a:p>
          <a:p>
            <a:r>
              <a:rPr lang="fr-FR" sz="1400" dirty="0" smtClean="0"/>
              <a:t>PHASE 1 - Préparation de deux scenarii d’exercice de crise (cinétique rapide : passage de la phase de vigilance météorologique orange submersion à la phase rouge de submersion – cinétique lente : plan de continuité d’activité / action se situe 36h après la submersion)</a:t>
            </a:r>
          </a:p>
          <a:p>
            <a:r>
              <a:rPr lang="fr-FR" sz="1400" dirty="0" smtClean="0"/>
              <a:t>PHASE 2 - Exercice joué par deux groupes : animation du jeu et armement de la cellule de crise</a:t>
            </a:r>
          </a:p>
          <a:p>
            <a:r>
              <a:rPr lang="fr-FR" sz="1400" dirty="0" smtClean="0"/>
              <a:t>Tester les procédures du PCS de la commune</a:t>
            </a:r>
            <a:endParaRPr lang="fr-FR" sz="1400" dirty="0"/>
          </a:p>
          <a:p>
            <a:endParaRPr lang="fr-FR" sz="1000" dirty="0" smtClean="0"/>
          </a:p>
          <a:p>
            <a:pPr marL="358775" indent="-358775"/>
            <a:r>
              <a:rPr lang="fr-FR" sz="1400" dirty="0">
                <a:solidFill>
                  <a:schemeClr val="bg1"/>
                </a:solidFill>
                <a:sym typeface="Symbol"/>
              </a:rPr>
              <a:t></a:t>
            </a:r>
            <a:r>
              <a:rPr lang="fr-FR" sz="1400" dirty="0">
                <a:solidFill>
                  <a:schemeClr val="bg1"/>
                </a:solidFill>
              </a:rPr>
              <a:t> </a:t>
            </a:r>
            <a:r>
              <a:rPr lang="fr-FR" sz="1400" dirty="0" smtClean="0">
                <a:solidFill>
                  <a:schemeClr val="bg1"/>
                </a:solidFill>
              </a:rPr>
              <a:t>    </a:t>
            </a:r>
            <a:r>
              <a:rPr lang="fr-FR" sz="1400" i="1" dirty="0" smtClean="0">
                <a:solidFill>
                  <a:schemeClr val="bg1"/>
                </a:solidFill>
              </a:rPr>
              <a:t>P</a:t>
            </a:r>
            <a:r>
              <a:rPr lang="en-GB" sz="1400" i="1" dirty="0" err="1" smtClean="0">
                <a:solidFill>
                  <a:schemeClr val="bg1"/>
                </a:solidFill>
              </a:rPr>
              <a:t>roposition</a:t>
            </a:r>
            <a:r>
              <a:rPr lang="en-GB" sz="1400" i="1" dirty="0" smtClean="0">
                <a:solidFill>
                  <a:schemeClr val="bg1"/>
                </a:solidFill>
              </a:rPr>
              <a:t> </a:t>
            </a:r>
            <a:r>
              <a:rPr lang="en-GB" sz="1400" i="1" dirty="0" err="1" smtClean="0">
                <a:solidFill>
                  <a:schemeClr val="bg1"/>
                </a:solidFill>
              </a:rPr>
              <a:t>d’amélioration</a:t>
            </a:r>
            <a:r>
              <a:rPr lang="en-GB" sz="1400" i="1" dirty="0" smtClean="0">
                <a:solidFill>
                  <a:schemeClr val="bg1"/>
                </a:solidFill>
              </a:rPr>
              <a:t> du PCS : </a:t>
            </a:r>
            <a:r>
              <a:rPr lang="en-GB" sz="1400" i="1" dirty="0" err="1" smtClean="0">
                <a:solidFill>
                  <a:schemeClr val="bg1"/>
                </a:solidFill>
              </a:rPr>
              <a:t>seuils</a:t>
            </a:r>
            <a:r>
              <a:rPr lang="en-GB" sz="1400" i="1" dirty="0" smtClean="0">
                <a:solidFill>
                  <a:schemeClr val="bg1"/>
                </a:solidFill>
              </a:rPr>
              <a:t> </a:t>
            </a:r>
            <a:r>
              <a:rPr lang="en-GB" sz="1400" i="1" dirty="0" err="1" smtClean="0">
                <a:solidFill>
                  <a:schemeClr val="bg1"/>
                </a:solidFill>
              </a:rPr>
              <a:t>d’alerte</a:t>
            </a:r>
            <a:r>
              <a:rPr lang="en-GB" sz="1400" i="1" dirty="0" smtClean="0">
                <a:solidFill>
                  <a:schemeClr val="bg1"/>
                </a:solidFill>
              </a:rPr>
              <a:t> de submersion ne </a:t>
            </a:r>
            <a:r>
              <a:rPr lang="en-GB" sz="1400" i="1" dirty="0" err="1" smtClean="0">
                <a:solidFill>
                  <a:schemeClr val="bg1"/>
                </a:solidFill>
              </a:rPr>
              <a:t>sont</a:t>
            </a:r>
            <a:r>
              <a:rPr lang="en-GB" sz="1400" i="1" dirty="0" smtClean="0">
                <a:solidFill>
                  <a:schemeClr val="bg1"/>
                </a:solidFill>
              </a:rPr>
              <a:t> pas </a:t>
            </a:r>
            <a:r>
              <a:rPr lang="en-GB" sz="1400" i="1" dirty="0" err="1" smtClean="0">
                <a:solidFill>
                  <a:schemeClr val="bg1"/>
                </a:solidFill>
              </a:rPr>
              <a:t>exprimés</a:t>
            </a:r>
            <a:r>
              <a:rPr lang="en-GB" sz="1400" i="1" dirty="0" smtClean="0">
                <a:solidFill>
                  <a:schemeClr val="bg1"/>
                </a:solidFill>
              </a:rPr>
              <a:t> en hauteur </a:t>
            </a:r>
            <a:r>
              <a:rPr lang="en-GB" sz="1400" i="1" dirty="0" err="1" smtClean="0">
                <a:solidFill>
                  <a:schemeClr val="bg1"/>
                </a:solidFill>
              </a:rPr>
              <a:t>d’eau</a:t>
            </a:r>
            <a:r>
              <a:rPr lang="en-GB" sz="1400" i="1" dirty="0" smtClean="0">
                <a:solidFill>
                  <a:schemeClr val="bg1"/>
                </a:solidFill>
              </a:rPr>
              <a:t> </a:t>
            </a:r>
            <a:r>
              <a:rPr lang="en-GB" sz="1400" i="1" dirty="0" err="1" smtClean="0">
                <a:solidFill>
                  <a:schemeClr val="bg1"/>
                </a:solidFill>
              </a:rPr>
              <a:t>à</a:t>
            </a:r>
            <a:r>
              <a:rPr lang="en-GB" sz="1400" i="1" dirty="0" smtClean="0">
                <a:solidFill>
                  <a:schemeClr val="bg1"/>
                </a:solidFill>
              </a:rPr>
              <a:t> </a:t>
            </a:r>
            <a:r>
              <a:rPr lang="en-GB" sz="1400" i="1" dirty="0" err="1" smtClean="0">
                <a:solidFill>
                  <a:schemeClr val="bg1"/>
                </a:solidFill>
              </a:rPr>
              <a:t>Leucate</a:t>
            </a:r>
            <a:r>
              <a:rPr lang="en-GB" sz="1400" i="1" dirty="0" smtClean="0">
                <a:solidFill>
                  <a:schemeClr val="bg1"/>
                </a:solidFill>
              </a:rPr>
              <a:t> , </a:t>
            </a:r>
            <a:r>
              <a:rPr lang="en-GB" sz="1400" i="1" dirty="0" err="1" smtClean="0">
                <a:solidFill>
                  <a:schemeClr val="bg1"/>
                </a:solidFill>
              </a:rPr>
              <a:t>mais</a:t>
            </a:r>
            <a:r>
              <a:rPr lang="en-GB" sz="1400" i="1" dirty="0" smtClean="0">
                <a:solidFill>
                  <a:schemeClr val="bg1"/>
                </a:solidFill>
              </a:rPr>
              <a:t> en </a:t>
            </a:r>
            <a:r>
              <a:rPr lang="en-GB" sz="1400" i="1" dirty="0" err="1" smtClean="0">
                <a:solidFill>
                  <a:schemeClr val="bg1"/>
                </a:solidFill>
              </a:rPr>
              <a:t>lieux</a:t>
            </a:r>
            <a:r>
              <a:rPr lang="en-GB" sz="1400" i="1" dirty="0" smtClean="0">
                <a:solidFill>
                  <a:schemeClr val="bg1"/>
                </a:solidFill>
              </a:rPr>
              <a:t> </a:t>
            </a:r>
            <a:r>
              <a:rPr lang="en-GB" sz="1400" i="1" dirty="0" err="1" smtClean="0">
                <a:solidFill>
                  <a:schemeClr val="bg1"/>
                </a:solidFill>
              </a:rPr>
              <a:t>immergés</a:t>
            </a:r>
            <a:r>
              <a:rPr lang="en-GB" sz="1400" i="1" dirty="0" smtClean="0">
                <a:solidFill>
                  <a:schemeClr val="bg1"/>
                </a:solidFill>
              </a:rPr>
              <a:t> (avenue du Roussillon, zone </a:t>
            </a:r>
            <a:r>
              <a:rPr lang="en-GB" sz="1400" i="1" dirty="0" err="1" smtClean="0">
                <a:solidFill>
                  <a:schemeClr val="bg1"/>
                </a:solidFill>
              </a:rPr>
              <a:t>naturiste</a:t>
            </a:r>
            <a:r>
              <a:rPr lang="en-GB" sz="1400" i="1" dirty="0" smtClean="0">
                <a:solidFill>
                  <a:schemeClr val="bg1"/>
                </a:solidFill>
              </a:rPr>
              <a:t> …)</a:t>
            </a:r>
            <a:endParaRPr lang="en-GB" sz="1400" i="1" dirty="0">
              <a:solidFill>
                <a:schemeClr val="bg1"/>
              </a:solidFill>
            </a:endParaRPr>
          </a:p>
        </p:txBody>
      </p:sp>
      <p:pic>
        <p:nvPicPr>
          <p:cNvPr id="3" name="Image 2" descr="scenario_exercic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098" y="3822156"/>
            <a:ext cx="3122361" cy="234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Image 4" descr="animation.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56023" y="3822156"/>
            <a:ext cx="3122958" cy="234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Image 5" descr="cellule-de-crise.jpg"/>
          <p:cNvPicPr>
            <a:picLocks/>
          </p:cNvPicPr>
          <p:nvPr/>
        </p:nvPicPr>
        <p:blipFill>
          <a:blip r:embed="rId5">
            <a:extLst>
              <a:ext uri="{28A0092B-C50C-407E-A947-70E740481C1C}">
                <a14:useLocalDpi xmlns:a14="http://schemas.microsoft.com/office/drawing/2010/main" val="0"/>
              </a:ext>
            </a:extLst>
          </a:blip>
          <a:stretch>
            <a:fillRect/>
          </a:stretch>
        </p:blipFill>
        <p:spPr>
          <a:xfrm>
            <a:off x="6572545" y="3822962"/>
            <a:ext cx="3218400" cy="234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Rectangle 6"/>
          <p:cNvSpPr/>
          <p:nvPr/>
        </p:nvSpPr>
        <p:spPr>
          <a:xfrm>
            <a:off x="167456" y="6356165"/>
            <a:ext cx="3095003" cy="307777"/>
          </a:xfrm>
          <a:prstGeom prst="rect">
            <a:avLst/>
          </a:prstGeom>
        </p:spPr>
        <p:txBody>
          <a:bodyPr wrap="square">
            <a:spAutoFit/>
          </a:bodyPr>
          <a:lstStyle/>
          <a:p>
            <a:pPr algn="ctr"/>
            <a:r>
              <a:rPr lang="fr-FR" sz="1400" dirty="0" smtClean="0"/>
              <a:t>Phase 1 - Préparation du scénario</a:t>
            </a:r>
            <a:endParaRPr lang="fr-FR" sz="1400" dirty="0"/>
          </a:p>
        </p:txBody>
      </p:sp>
      <p:sp>
        <p:nvSpPr>
          <p:cNvPr id="8" name="Rectangle 7"/>
          <p:cNvSpPr/>
          <p:nvPr/>
        </p:nvSpPr>
        <p:spPr>
          <a:xfrm>
            <a:off x="3363284" y="6376763"/>
            <a:ext cx="3095003" cy="307777"/>
          </a:xfrm>
          <a:prstGeom prst="rect">
            <a:avLst/>
          </a:prstGeom>
        </p:spPr>
        <p:txBody>
          <a:bodyPr wrap="square">
            <a:spAutoFit/>
          </a:bodyPr>
          <a:lstStyle/>
          <a:p>
            <a:pPr algn="ctr"/>
            <a:r>
              <a:rPr lang="fr-FR" sz="1400" dirty="0" smtClean="0"/>
              <a:t>Phase 2 - animation</a:t>
            </a:r>
            <a:endParaRPr lang="fr-FR" sz="1400" dirty="0"/>
          </a:p>
        </p:txBody>
      </p:sp>
      <p:sp>
        <p:nvSpPr>
          <p:cNvPr id="9" name="Rectangle 8"/>
          <p:cNvSpPr/>
          <p:nvPr/>
        </p:nvSpPr>
        <p:spPr>
          <a:xfrm>
            <a:off x="6642986" y="6373397"/>
            <a:ext cx="3095003" cy="307777"/>
          </a:xfrm>
          <a:prstGeom prst="rect">
            <a:avLst/>
          </a:prstGeom>
        </p:spPr>
        <p:txBody>
          <a:bodyPr wrap="square">
            <a:spAutoFit/>
          </a:bodyPr>
          <a:lstStyle/>
          <a:p>
            <a:pPr algn="ctr"/>
            <a:r>
              <a:rPr lang="fr-FR" sz="1400" dirty="0" smtClean="0"/>
              <a:t>Phase 2 - cellule de crise</a:t>
            </a:r>
            <a:endParaRPr lang="fr-FR" sz="1400" dirty="0"/>
          </a:p>
        </p:txBody>
      </p:sp>
      <p:sp>
        <p:nvSpPr>
          <p:cNvPr id="12" name="ZoneTexte 11"/>
          <p:cNvSpPr txBox="1"/>
          <p:nvPr/>
        </p:nvSpPr>
        <p:spPr>
          <a:xfrm>
            <a:off x="10112687" y="2647946"/>
            <a:ext cx="184666" cy="400110"/>
          </a:xfrm>
          <a:prstGeom prst="rect">
            <a:avLst/>
          </a:prstGeom>
          <a:noFill/>
        </p:spPr>
        <p:txBody>
          <a:bodyPr wrap="none" rtlCol="0">
            <a:spAutoFit/>
          </a:bodyPr>
          <a:lstStyle/>
          <a:p>
            <a:endParaRPr lang="fr-FR" dirty="0"/>
          </a:p>
        </p:txBody>
      </p:sp>
    </p:spTree>
    <p:extLst>
      <p:ext uri="{BB962C8B-B14F-4D97-AF65-F5344CB8AC3E}">
        <p14:creationId xmlns:p14="http://schemas.microsoft.com/office/powerpoint/2010/main" val="4224670229"/>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smtClean="0">
                <a:latin typeface="+mn-lt"/>
              </a:rPr>
              <a:t>   7 - http://crissis2015.free.fr/</a:t>
            </a:r>
            <a:endParaRPr lang="fr-FR" dirty="0">
              <a:latin typeface="+mn-lt"/>
            </a:endParaRPr>
          </a:p>
        </p:txBody>
      </p:sp>
      <p:pic>
        <p:nvPicPr>
          <p:cNvPr id="3" name="Image 2" descr="Capture d’écran 2015-10-12 à 13.36.07.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6950" y="1581054"/>
            <a:ext cx="7523239" cy="5182067"/>
          </a:xfrm>
          <a:prstGeom prst="rect">
            <a:avLst/>
          </a:prstGeom>
        </p:spPr>
      </p:pic>
    </p:spTree>
    <p:extLst>
      <p:ext uri="{BB962C8B-B14F-4D97-AF65-F5344CB8AC3E}">
        <p14:creationId xmlns:p14="http://schemas.microsoft.com/office/powerpoint/2010/main" val="842930504"/>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456453" y="772"/>
            <a:ext cx="8459724" cy="1088136"/>
          </a:xfrm>
        </p:spPr>
        <p:txBody>
          <a:bodyPr/>
          <a:lstStyle/>
          <a:p>
            <a:r>
              <a:rPr lang="fr-FR" dirty="0" smtClean="0"/>
              <a:t>CRISSIS</a:t>
            </a:r>
            <a:endParaRPr lang="fr-FR" dirty="0"/>
          </a:p>
        </p:txBody>
      </p:sp>
      <p:sp>
        <p:nvSpPr>
          <p:cNvPr id="3" name="Sous-titre 2"/>
          <p:cNvSpPr>
            <a:spLocks noGrp="1"/>
          </p:cNvSpPr>
          <p:nvPr>
            <p:ph type="subTitle" idx="1"/>
          </p:nvPr>
        </p:nvSpPr>
        <p:spPr>
          <a:xfrm>
            <a:off x="515889" y="1054312"/>
            <a:ext cx="8400288" cy="484632"/>
          </a:xfrm>
        </p:spPr>
        <p:txBody>
          <a:bodyPr>
            <a:normAutofit fontScale="85000" lnSpcReduction="20000"/>
          </a:bodyPr>
          <a:lstStyle/>
          <a:p>
            <a:r>
              <a:rPr lang="fr-FR" i="1" dirty="0" smtClean="0">
                <a:cs typeface="Cambria"/>
              </a:rPr>
              <a:t>Caractérisation des  </a:t>
            </a:r>
            <a:r>
              <a:rPr lang="fr-FR" i="1" dirty="0" err="1" smtClean="0">
                <a:cs typeface="Cambria"/>
              </a:rPr>
              <a:t>RIsques</a:t>
            </a:r>
            <a:r>
              <a:rPr lang="fr-FR" i="1" dirty="0" smtClean="0">
                <a:cs typeface="Cambria"/>
              </a:rPr>
              <a:t> Submersion </a:t>
            </a:r>
          </a:p>
          <a:p>
            <a:r>
              <a:rPr lang="fr-FR" i="1" dirty="0">
                <a:cs typeface="Cambria"/>
              </a:rPr>
              <a:t>m</a:t>
            </a:r>
            <a:r>
              <a:rPr lang="fr-FR" i="1" dirty="0" smtClean="0">
                <a:cs typeface="Cambria"/>
              </a:rPr>
              <a:t>arine sur des </a:t>
            </a:r>
            <a:r>
              <a:rPr lang="fr-FR" i="1" dirty="0" err="1" smtClean="0">
                <a:cs typeface="Cambria"/>
              </a:rPr>
              <a:t>SItes</a:t>
            </a:r>
            <a:r>
              <a:rPr lang="fr-FR" i="1" dirty="0" smtClean="0">
                <a:cs typeface="Cambria"/>
              </a:rPr>
              <a:t> Sensibles </a:t>
            </a:r>
            <a:endParaRPr lang="fr-FR" i="1" dirty="0">
              <a:cs typeface="Cambria"/>
            </a:endParaRPr>
          </a:p>
        </p:txBody>
      </p:sp>
      <p:pic>
        <p:nvPicPr>
          <p:cNvPr id="8" name="Image 7"/>
          <p:cNvPicPr preferRelativeResize="0">
            <a:picLocks/>
          </p:cNvPicPr>
          <p:nvPr/>
        </p:nvPicPr>
        <p:blipFill>
          <a:blip r:embed="rId3"/>
          <a:stretch>
            <a:fillRect/>
          </a:stretch>
        </p:blipFill>
        <p:spPr>
          <a:xfrm>
            <a:off x="5015400" y="194235"/>
            <a:ext cx="4586400" cy="1465200"/>
          </a:xfrm>
          <a:prstGeom prst="rect">
            <a:avLst/>
          </a:prstGeom>
        </p:spPr>
      </p:pic>
      <p:pic>
        <p:nvPicPr>
          <p:cNvPr id="10" name="Image 9"/>
          <p:cNvPicPr>
            <a:picLocks noChangeAspect="1"/>
          </p:cNvPicPr>
          <p:nvPr/>
        </p:nvPicPr>
        <p:blipFill>
          <a:blip r:embed="rId4"/>
          <a:stretch>
            <a:fillRect/>
          </a:stretch>
        </p:blipFill>
        <p:spPr>
          <a:xfrm>
            <a:off x="9312447" y="1557997"/>
            <a:ext cx="263354" cy="90877"/>
          </a:xfrm>
          <a:prstGeom prst="rect">
            <a:avLst/>
          </a:prstGeom>
        </p:spPr>
      </p:pic>
      <p:sp>
        <p:nvSpPr>
          <p:cNvPr id="11" name="ZoneTexte 10"/>
          <p:cNvSpPr txBox="1"/>
          <p:nvPr/>
        </p:nvSpPr>
        <p:spPr>
          <a:xfrm>
            <a:off x="0" y="2461841"/>
            <a:ext cx="9906000" cy="3108543"/>
          </a:xfrm>
          <a:prstGeom prst="rect">
            <a:avLst/>
          </a:prstGeom>
          <a:noFill/>
        </p:spPr>
        <p:txBody>
          <a:bodyPr wrap="square" rtlCol="0">
            <a:spAutoFit/>
          </a:bodyPr>
          <a:lstStyle/>
          <a:p>
            <a:pPr algn="ctr">
              <a:lnSpc>
                <a:spcPct val="150000"/>
              </a:lnSpc>
            </a:pPr>
            <a:r>
              <a:rPr lang="fr-FR" sz="2800" b="1" dirty="0" smtClean="0">
                <a:solidFill>
                  <a:schemeClr val="accent5">
                    <a:lumMod val="75000"/>
                  </a:schemeClr>
                </a:solidFill>
                <a:latin typeface="Arial Black" pitchFamily="34" charset="0"/>
              </a:rPr>
              <a:t>PARTIE 2</a:t>
            </a:r>
          </a:p>
          <a:p>
            <a:pPr algn="ctr"/>
            <a:endParaRPr lang="fr-FR" sz="2800" b="1" dirty="0" smtClean="0">
              <a:solidFill>
                <a:schemeClr val="accent5">
                  <a:lumMod val="75000"/>
                </a:schemeClr>
              </a:solidFill>
              <a:latin typeface="Arial Black" pitchFamily="34" charset="0"/>
            </a:endParaRPr>
          </a:p>
          <a:p>
            <a:pPr algn="ctr">
              <a:lnSpc>
                <a:spcPct val="150000"/>
              </a:lnSpc>
            </a:pPr>
            <a:r>
              <a:rPr lang="fr-FR" sz="2800" b="1" dirty="0" smtClean="0">
                <a:solidFill>
                  <a:schemeClr val="accent5">
                    <a:lumMod val="75000"/>
                  </a:schemeClr>
                </a:solidFill>
                <a:latin typeface="Arial Black" pitchFamily="34" charset="0"/>
              </a:rPr>
              <a:t>Perception et représentation sociale du risque de submersion marine à Leucate :</a:t>
            </a:r>
          </a:p>
          <a:p>
            <a:pPr algn="ctr">
              <a:lnSpc>
                <a:spcPct val="150000"/>
              </a:lnSpc>
            </a:pPr>
            <a:r>
              <a:rPr lang="fr-FR" sz="2800" b="1" dirty="0" smtClean="0">
                <a:solidFill>
                  <a:schemeClr val="accent5">
                    <a:lumMod val="75000"/>
                  </a:schemeClr>
                </a:solidFill>
                <a:latin typeface="Arial Black" pitchFamily="34" charset="0"/>
              </a:rPr>
              <a:t>premiers résultats</a:t>
            </a:r>
          </a:p>
        </p:txBody>
      </p:sp>
    </p:spTree>
    <p:extLst>
      <p:ext uri="{BB962C8B-B14F-4D97-AF65-F5344CB8AC3E}">
        <p14:creationId xmlns:p14="http://schemas.microsoft.com/office/powerpoint/2010/main" val="271429696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smtClean="0">
                <a:latin typeface="+mn-lt"/>
              </a:rPr>
              <a:t>   Enjeux de la tâche 2b</a:t>
            </a:r>
            <a:endParaRPr lang="fr-FR" dirty="0">
              <a:latin typeface="+mn-lt"/>
            </a:endParaRPr>
          </a:p>
        </p:txBody>
      </p:sp>
      <p:sp>
        <p:nvSpPr>
          <p:cNvPr id="1025" name="Rectangle 1"/>
          <p:cNvSpPr>
            <a:spLocks noChangeArrowheads="1"/>
          </p:cNvSpPr>
          <p:nvPr/>
        </p:nvSpPr>
        <p:spPr bwMode="auto">
          <a:xfrm>
            <a:off x="0" y="2058107"/>
            <a:ext cx="9906000"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1800" b="1" i="0" u="none" strike="noStrike" cap="none" normalizeH="0" baseline="0" dirty="0" smtClean="0">
                <a:ln>
                  <a:noFill/>
                </a:ln>
                <a:solidFill>
                  <a:schemeClr val="tx1"/>
                </a:solidFill>
                <a:effectLst/>
                <a:ea typeface="Times New Roman" pitchFamily="18" charset="0"/>
                <a:cs typeface="Arial" pitchFamily="34" charset="0"/>
              </a:rPr>
              <a:t>Tâche 2b du programme CRISSIS :</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lang="fr-FR" sz="1800" dirty="0" smtClean="0">
                <a:ea typeface="Times New Roman" pitchFamily="18" charset="0"/>
                <a:cs typeface="Arial" pitchFamily="34" charset="0"/>
              </a:rPr>
              <a:t>C</a:t>
            </a:r>
            <a:r>
              <a:rPr kumimoji="0" lang="fr-FR" sz="1800" b="0" i="0" u="none" strike="noStrike" cap="none" normalizeH="0" baseline="0" dirty="0" smtClean="0">
                <a:ln>
                  <a:noFill/>
                </a:ln>
                <a:solidFill>
                  <a:schemeClr val="tx1"/>
                </a:solidFill>
                <a:effectLst/>
                <a:ea typeface="Times New Roman" pitchFamily="18" charset="0"/>
                <a:cs typeface="Arial" pitchFamily="34" charset="0"/>
              </a:rPr>
              <a:t>aractérisation des perceptions et des représentations sociales du risque de submersion marine à Leucate.</a:t>
            </a:r>
          </a:p>
          <a:p>
            <a:pPr marL="0" marR="0" lvl="0" indent="0" algn="just" defTabSz="914400" rtl="0" eaLnBrk="0" fontAlgn="base" latinLnBrk="0" hangingPunct="0">
              <a:lnSpc>
                <a:spcPct val="100000"/>
              </a:lnSpc>
              <a:spcBef>
                <a:spcPct val="0"/>
              </a:spcBef>
              <a:spcAft>
                <a:spcPct val="0"/>
              </a:spcAft>
              <a:buClrTx/>
              <a:buSzTx/>
              <a:buFontTx/>
              <a:buNone/>
              <a:tabLst/>
            </a:pPr>
            <a:endParaRPr lang="fr-FR" sz="1800" dirty="0" smtClean="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fr-FR" sz="1800" dirty="0" smtClean="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solidFill>
              <a:effectLst/>
              <a:cs typeface="Arial" pitchFamily="34" charset="0"/>
            </a:endParaRPr>
          </a:p>
          <a:p>
            <a:pPr algn="just" defTabSz="914400" eaLnBrk="0" fontAlgn="base" hangingPunct="0">
              <a:spcBef>
                <a:spcPct val="0"/>
              </a:spcBef>
              <a:spcAft>
                <a:spcPct val="0"/>
              </a:spcAft>
              <a:buFont typeface="Arial" pitchFamily="34" charset="0"/>
              <a:buChar char="•"/>
            </a:pPr>
            <a:r>
              <a:rPr lang="fr-FR" sz="1800" dirty="0" smtClean="0"/>
              <a:t> Quel est le niveau de perception du risque de submersion marine en fonction de l’expérience des submersions marines ?</a:t>
            </a:r>
          </a:p>
          <a:p>
            <a:pPr algn="just" defTabSz="914400" eaLnBrk="0" fontAlgn="base" hangingPunct="0">
              <a:spcBef>
                <a:spcPct val="0"/>
              </a:spcBef>
              <a:spcAft>
                <a:spcPct val="0"/>
              </a:spcAft>
              <a:buFont typeface="Arial" pitchFamily="34" charset="0"/>
              <a:buChar char="•"/>
            </a:pPr>
            <a:endParaRPr lang="fr-FR" sz="1800" dirty="0" smtClean="0"/>
          </a:p>
          <a:p>
            <a:pPr algn="just" defTabSz="914400" eaLnBrk="0" fontAlgn="base" hangingPunct="0">
              <a:spcBef>
                <a:spcPct val="0"/>
              </a:spcBef>
              <a:spcAft>
                <a:spcPct val="0"/>
              </a:spcAft>
              <a:buFont typeface="Arial" pitchFamily="34" charset="0"/>
              <a:buChar char="•"/>
            </a:pPr>
            <a:r>
              <a:rPr lang="fr-FR" sz="1800" dirty="0" smtClean="0"/>
              <a:t> Une culture du risque de submersion marine à Leucate existe-t-elle ou est-elle en train de se forger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solidFill>
              <a:effectLst/>
              <a:cs typeface="Arial" pitchFamily="34" charset="0"/>
            </a:endParaRPr>
          </a:p>
        </p:txBody>
      </p:sp>
    </p:spTree>
    <p:extLst>
      <p:ext uri="{BB962C8B-B14F-4D97-AF65-F5344CB8AC3E}">
        <p14:creationId xmlns:p14="http://schemas.microsoft.com/office/powerpoint/2010/main" val="339370895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5">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l"/>
            <a:r>
              <a:rPr lang="fr-FR" dirty="0" smtClean="0">
                <a:latin typeface="+mn-lt"/>
              </a:rPr>
              <a:t>   1 – Représentation sociale </a:t>
            </a:r>
            <a:r>
              <a:rPr lang="fr-FR" dirty="0" smtClean="0"/>
              <a:t>vs Perception</a:t>
            </a:r>
            <a:endParaRPr lang="fr-FR" dirty="0">
              <a:latin typeface="+mn-lt"/>
            </a:endParaRPr>
          </a:p>
        </p:txBody>
      </p:sp>
      <p:sp>
        <p:nvSpPr>
          <p:cNvPr id="1025" name="Rectangle 1"/>
          <p:cNvSpPr>
            <a:spLocks noChangeArrowheads="1"/>
          </p:cNvSpPr>
          <p:nvPr/>
        </p:nvSpPr>
        <p:spPr bwMode="auto">
          <a:xfrm>
            <a:off x="0" y="2222999"/>
            <a:ext cx="9906000"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1800" b="1" i="0" u="none" strike="noStrike" cap="none" normalizeH="0" baseline="0" dirty="0" smtClean="0">
                <a:ln>
                  <a:noFill/>
                </a:ln>
                <a:solidFill>
                  <a:schemeClr val="tx1"/>
                </a:solidFill>
                <a:effectLst/>
                <a:ea typeface="Times New Roman" pitchFamily="18" charset="0"/>
                <a:cs typeface="Arial" pitchFamily="34" charset="0"/>
              </a:rPr>
              <a:t>Représentation sociale :</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solidFill>
              <a:effectLst/>
              <a:cs typeface="Arial" pitchFamily="34" charset="0"/>
            </a:endParaRPr>
          </a:p>
          <a:p>
            <a:pPr algn="just" defTabSz="914400" eaLnBrk="0" fontAlgn="base" hangingPunct="0">
              <a:spcBef>
                <a:spcPct val="0"/>
              </a:spcBef>
              <a:spcAft>
                <a:spcPct val="0"/>
              </a:spcAft>
              <a:buFont typeface="Arial" pitchFamily="34" charset="0"/>
              <a:buChar char="•"/>
            </a:pPr>
            <a:r>
              <a:rPr lang="fr-FR" sz="1800" dirty="0" smtClean="0"/>
              <a:t> Prémices fin XIX</a:t>
            </a:r>
            <a:r>
              <a:rPr lang="fr-FR" sz="1800" baseline="30000" dirty="0" smtClean="0"/>
              <a:t>ème</a:t>
            </a:r>
            <a:r>
              <a:rPr lang="fr-FR" sz="1800" dirty="0" smtClean="0"/>
              <a:t> – début XX</a:t>
            </a:r>
            <a:r>
              <a:rPr lang="fr-FR" sz="1800" baseline="30000" dirty="0" smtClean="0"/>
              <a:t>ème</a:t>
            </a:r>
            <a:r>
              <a:rPr lang="fr-FR" sz="1800" dirty="0" smtClean="0"/>
              <a:t> avec le sociologue Emile Durkheim (représentation collective) et le psychologue Sigmund Freud (représentation intrapsychique).</a:t>
            </a:r>
          </a:p>
          <a:p>
            <a:pPr algn="just" defTabSz="914400" eaLnBrk="0" fontAlgn="base" hangingPunct="0">
              <a:spcBef>
                <a:spcPct val="0"/>
              </a:spcBef>
              <a:spcAft>
                <a:spcPct val="0"/>
              </a:spcAft>
              <a:buFont typeface="Arial" pitchFamily="34" charset="0"/>
              <a:buChar char="•"/>
            </a:pPr>
            <a:endParaRPr lang="fr-FR" sz="1800" dirty="0" smtClean="0"/>
          </a:p>
          <a:p>
            <a:pPr algn="just" defTabSz="914400" eaLnBrk="0" fontAlgn="base" hangingPunct="0">
              <a:spcBef>
                <a:spcPct val="0"/>
              </a:spcBef>
              <a:spcAft>
                <a:spcPct val="0"/>
              </a:spcAft>
              <a:buFont typeface="Arial" pitchFamily="34" charset="0"/>
              <a:buChar char="•"/>
            </a:pPr>
            <a:r>
              <a:rPr lang="fr-FR" sz="1800" dirty="0" smtClean="0"/>
              <a:t> En 1961, Serge Moscovici, « la psychanalyse, son image et son public » : pose les bases du champs de recherche sur les représentations sociales situé à l’interface de la psychologie cognitive et des sciences sociales.</a:t>
            </a:r>
          </a:p>
          <a:p>
            <a:pPr algn="just" defTabSz="914400" eaLnBrk="0" fontAlgn="base" hangingPunct="0">
              <a:spcBef>
                <a:spcPct val="0"/>
              </a:spcBef>
              <a:spcAft>
                <a:spcPct val="0"/>
              </a:spcAft>
              <a:buFont typeface="Arial" pitchFamily="34" charset="0"/>
              <a:buChar char="•"/>
            </a:pPr>
            <a:endParaRPr lang="fr-FR" sz="1800" dirty="0" smtClean="0"/>
          </a:p>
          <a:p>
            <a:pPr algn="just" defTabSz="914400" eaLnBrk="0" fontAlgn="base" hangingPunct="0">
              <a:spcBef>
                <a:spcPct val="0"/>
              </a:spcBef>
              <a:spcAft>
                <a:spcPct val="0"/>
              </a:spcAft>
              <a:buFont typeface="Arial" pitchFamily="34" charset="0"/>
              <a:buChar char="•"/>
            </a:pPr>
            <a:r>
              <a:rPr lang="fr-FR" sz="1800" dirty="0" smtClean="0"/>
              <a:t> Définition consensuelle de l’école française sur les représentations sociales :</a:t>
            </a:r>
          </a:p>
          <a:p>
            <a:pPr algn="just" defTabSz="914400" eaLnBrk="0" fontAlgn="base" hangingPunct="0">
              <a:spcBef>
                <a:spcPct val="0"/>
              </a:spcBef>
              <a:spcAft>
                <a:spcPct val="0"/>
              </a:spcAft>
            </a:pPr>
            <a:r>
              <a:rPr lang="fr-FR" sz="1800" dirty="0" smtClean="0"/>
              <a:t>« C’est une forme de connaissance, socialement élaborée et partagée, ayant une visée pratique et concourant à la construction d’une réalité commune à un ensemble social » (</a:t>
            </a:r>
            <a:r>
              <a:rPr lang="fr-FR" sz="1800" dirty="0" err="1" smtClean="0"/>
              <a:t>Jodelet</a:t>
            </a:r>
            <a:r>
              <a:rPr lang="fr-FR" sz="1800" dirty="0" smtClean="0"/>
              <a:t>, 1989).</a:t>
            </a:r>
          </a:p>
        </p:txBody>
      </p:sp>
    </p:spTree>
    <p:extLst>
      <p:ext uri="{BB962C8B-B14F-4D97-AF65-F5344CB8AC3E}">
        <p14:creationId xmlns:p14="http://schemas.microsoft.com/office/powerpoint/2010/main" val="1024051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25">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2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l"/>
            <a:r>
              <a:rPr lang="fr-FR" dirty="0" smtClean="0">
                <a:latin typeface="+mn-lt"/>
              </a:rPr>
              <a:t>   1 – Représentation sociale </a:t>
            </a:r>
            <a:r>
              <a:rPr lang="fr-FR" dirty="0" smtClean="0"/>
              <a:t>vs Perception</a:t>
            </a:r>
            <a:endParaRPr lang="fr-FR" dirty="0">
              <a:latin typeface="+mn-lt"/>
            </a:endParaRPr>
          </a:p>
        </p:txBody>
      </p:sp>
      <p:sp>
        <p:nvSpPr>
          <p:cNvPr id="1025" name="Rectangle 1"/>
          <p:cNvSpPr>
            <a:spLocks noChangeArrowheads="1"/>
          </p:cNvSpPr>
          <p:nvPr/>
        </p:nvSpPr>
        <p:spPr bwMode="auto">
          <a:xfrm>
            <a:off x="0" y="1882457"/>
            <a:ext cx="9906000" cy="42473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1800" b="1" i="0" u="none" strike="noStrike" cap="none" normalizeH="0" baseline="0" dirty="0" smtClean="0">
                <a:ln>
                  <a:noFill/>
                </a:ln>
                <a:solidFill>
                  <a:schemeClr val="tx1"/>
                </a:solidFill>
                <a:effectLst/>
                <a:ea typeface="Times New Roman" pitchFamily="18" charset="0"/>
                <a:cs typeface="Arial" pitchFamily="34" charset="0"/>
              </a:rPr>
              <a:t>Représentation sociale du risque de submersion marine :</a:t>
            </a:r>
          </a:p>
          <a:p>
            <a:pPr algn="just" defTabSz="914400" eaLnBrk="0" fontAlgn="base" hangingPunct="0">
              <a:spcBef>
                <a:spcPct val="0"/>
              </a:spcBef>
              <a:spcAft>
                <a:spcPct val="0"/>
              </a:spcAft>
            </a:pPr>
            <a:endParaRPr lang="fr-FR" sz="1800" dirty="0" smtClean="0"/>
          </a:p>
          <a:p>
            <a:pPr algn="just" defTabSz="914400" eaLnBrk="0" fontAlgn="base" hangingPunct="0">
              <a:spcBef>
                <a:spcPct val="0"/>
              </a:spcBef>
              <a:spcAft>
                <a:spcPct val="0"/>
              </a:spcAft>
              <a:buFont typeface="Wingdings" pitchFamily="2" charset="2"/>
              <a:buChar char="à"/>
            </a:pPr>
            <a:r>
              <a:rPr lang="fr-FR" sz="1800" dirty="0" smtClean="0">
                <a:sym typeface="Wingdings" pitchFamily="2" charset="2"/>
              </a:rPr>
              <a:t> Sur le risque : OUI</a:t>
            </a:r>
          </a:p>
          <a:p>
            <a:pPr algn="just" defTabSz="914400" eaLnBrk="0" fontAlgn="base" hangingPunct="0">
              <a:spcBef>
                <a:spcPct val="0"/>
              </a:spcBef>
              <a:spcAft>
                <a:spcPct val="0"/>
              </a:spcAft>
              <a:buFont typeface="Wingdings" pitchFamily="2" charset="2"/>
              <a:buChar char="à"/>
            </a:pPr>
            <a:endParaRPr lang="fr-FR" sz="1800" dirty="0" smtClean="0">
              <a:sym typeface="Wingdings" pitchFamily="2" charset="2"/>
            </a:endParaRPr>
          </a:p>
          <a:p>
            <a:pPr algn="just" defTabSz="914400" eaLnBrk="0" fontAlgn="base" hangingPunct="0">
              <a:spcBef>
                <a:spcPct val="0"/>
              </a:spcBef>
              <a:spcAft>
                <a:spcPct val="0"/>
              </a:spcAft>
              <a:buFont typeface="Wingdings" pitchFamily="2" charset="2"/>
              <a:buChar char="à"/>
            </a:pPr>
            <a:r>
              <a:rPr lang="fr-FR" sz="1800" dirty="0" smtClean="0">
                <a:sym typeface="Wingdings" pitchFamily="2" charset="2"/>
              </a:rPr>
              <a:t> Sur le risque du submersion marine : ??</a:t>
            </a:r>
          </a:p>
          <a:p>
            <a:pPr algn="just" defTabSz="914400" eaLnBrk="0" fontAlgn="base" hangingPunct="0">
              <a:spcBef>
                <a:spcPct val="0"/>
              </a:spcBef>
              <a:spcAft>
                <a:spcPct val="0"/>
              </a:spcAft>
              <a:buFont typeface="Wingdings" pitchFamily="2" charset="2"/>
              <a:buChar char="à"/>
            </a:pPr>
            <a:endParaRPr lang="fr-FR" sz="1800" dirty="0" smtClean="0">
              <a:sym typeface="Wingdings" pitchFamily="2" charset="2"/>
            </a:endParaRPr>
          </a:p>
          <a:p>
            <a:pPr algn="just" defTabSz="914400" eaLnBrk="0" fontAlgn="base" hangingPunct="0">
              <a:spcBef>
                <a:spcPct val="0"/>
              </a:spcBef>
              <a:spcAft>
                <a:spcPct val="0"/>
              </a:spcAft>
              <a:buFont typeface="Wingdings" pitchFamily="2" charset="2"/>
              <a:buChar char="à"/>
            </a:pPr>
            <a:r>
              <a:rPr lang="fr-FR" sz="1800" dirty="0" smtClean="0">
                <a:sym typeface="Wingdings" pitchFamily="2" charset="2"/>
              </a:rPr>
              <a:t> Sur les risques côtiers = construction sociale indirecte =&gt; risque – mer – tempête – lieu de vie (</a:t>
            </a:r>
            <a:r>
              <a:rPr lang="fr-FR" sz="1800" dirty="0" err="1" smtClean="0">
                <a:sym typeface="Wingdings" pitchFamily="2" charset="2"/>
              </a:rPr>
              <a:t>Krien</a:t>
            </a:r>
            <a:r>
              <a:rPr lang="fr-FR" sz="1800" dirty="0" smtClean="0">
                <a:sym typeface="Wingdings" pitchFamily="2" charset="2"/>
              </a:rPr>
              <a:t>, 2014)</a:t>
            </a:r>
          </a:p>
          <a:p>
            <a:pPr algn="just" defTabSz="914400" eaLnBrk="0" fontAlgn="base" hangingPunct="0">
              <a:spcBef>
                <a:spcPct val="0"/>
              </a:spcBef>
              <a:spcAft>
                <a:spcPct val="0"/>
              </a:spcAft>
              <a:buFont typeface="Wingdings" pitchFamily="2" charset="2"/>
              <a:buChar char="à"/>
            </a:pPr>
            <a:endParaRPr lang="fr-FR" sz="1800" dirty="0" smtClean="0">
              <a:sym typeface="Wingdings" pitchFamily="2" charset="2"/>
            </a:endParaRPr>
          </a:p>
          <a:p>
            <a:pPr algn="just" defTabSz="914400" eaLnBrk="0" fontAlgn="base" hangingPunct="0">
              <a:spcBef>
                <a:spcPct val="0"/>
              </a:spcBef>
              <a:spcAft>
                <a:spcPct val="0"/>
              </a:spcAft>
              <a:buFont typeface="Wingdings" pitchFamily="2" charset="2"/>
              <a:buChar char="à"/>
            </a:pPr>
            <a:endParaRPr lang="fr-FR" sz="1800" dirty="0" smtClean="0">
              <a:sym typeface="Wingdings" pitchFamily="2" charset="2"/>
            </a:endParaRPr>
          </a:p>
          <a:p>
            <a:pPr algn="just" defTabSz="914400" eaLnBrk="0" fontAlgn="base" hangingPunct="0">
              <a:spcBef>
                <a:spcPct val="0"/>
              </a:spcBef>
              <a:spcAft>
                <a:spcPct val="0"/>
              </a:spcAft>
            </a:pPr>
            <a:r>
              <a:rPr lang="fr-FR" sz="1800" b="1" dirty="0" smtClean="0">
                <a:sym typeface="Wingdings" pitchFamily="2" charset="2"/>
              </a:rPr>
              <a:t>Perception du risque de submersion marine :</a:t>
            </a:r>
          </a:p>
          <a:p>
            <a:pPr algn="just" defTabSz="914400" eaLnBrk="0" fontAlgn="base" hangingPunct="0">
              <a:spcBef>
                <a:spcPct val="0"/>
              </a:spcBef>
              <a:spcAft>
                <a:spcPct val="0"/>
              </a:spcAft>
            </a:pPr>
            <a:endParaRPr lang="fr-FR" sz="1800" b="1" dirty="0" smtClean="0">
              <a:sym typeface="Wingdings" pitchFamily="2" charset="2"/>
            </a:endParaRPr>
          </a:p>
          <a:p>
            <a:pPr algn="just" defTabSz="914400" eaLnBrk="0" fontAlgn="base" hangingPunct="0">
              <a:spcBef>
                <a:spcPct val="0"/>
              </a:spcBef>
              <a:spcAft>
                <a:spcPct val="0"/>
              </a:spcAft>
            </a:pPr>
            <a:r>
              <a:rPr lang="fr-FR" sz="1800" dirty="0" smtClean="0">
                <a:sym typeface="Wingdings" pitchFamily="2" charset="2"/>
              </a:rPr>
              <a:t> Plus approprié quand le rapport à un risque précis est de l’ordre de l’</a:t>
            </a:r>
            <a:r>
              <a:rPr lang="fr-FR" sz="1800" dirty="0" err="1" smtClean="0">
                <a:sym typeface="Wingdings" pitchFamily="2" charset="2"/>
              </a:rPr>
              <a:t>infraconscient</a:t>
            </a:r>
            <a:r>
              <a:rPr lang="fr-FR" sz="1800" dirty="0" smtClean="0">
                <a:sym typeface="Wingdings" pitchFamily="2" charset="2"/>
              </a:rPr>
              <a:t>, qu’il suscite peu d’échanges entre individus et s’immisce peu dans le débat public, quand le chercheur constate de nombreuses lacunes dans les connaissances (</a:t>
            </a:r>
            <a:r>
              <a:rPr lang="fr-FR" sz="1800" dirty="0" err="1" smtClean="0">
                <a:sym typeface="Wingdings" pitchFamily="2" charset="2"/>
              </a:rPr>
              <a:t>Flanquart</a:t>
            </a:r>
            <a:r>
              <a:rPr lang="fr-FR" sz="1800" dirty="0" smtClean="0">
                <a:sym typeface="Wingdings" pitchFamily="2" charset="2"/>
              </a:rPr>
              <a:t>, 2014)</a:t>
            </a:r>
            <a:endParaRPr lang="fr-FR" sz="1800" dirty="0" smtClean="0"/>
          </a:p>
        </p:txBody>
      </p:sp>
    </p:spTree>
    <p:extLst>
      <p:ext uri="{BB962C8B-B14F-4D97-AF65-F5344CB8AC3E}">
        <p14:creationId xmlns:p14="http://schemas.microsoft.com/office/powerpoint/2010/main" val="230687574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25">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25">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2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l"/>
            <a:r>
              <a:rPr lang="fr-FR" dirty="0" smtClean="0">
                <a:latin typeface="+mn-lt"/>
              </a:rPr>
              <a:t>   2 – Méthodologie : enquêtes </a:t>
            </a:r>
            <a:endParaRPr lang="fr-FR" dirty="0">
              <a:latin typeface="+mn-lt"/>
            </a:endParaRPr>
          </a:p>
        </p:txBody>
      </p:sp>
      <p:sp>
        <p:nvSpPr>
          <p:cNvPr id="1025" name="Rectangle 1"/>
          <p:cNvSpPr>
            <a:spLocks noChangeArrowheads="1"/>
          </p:cNvSpPr>
          <p:nvPr/>
        </p:nvSpPr>
        <p:spPr bwMode="auto">
          <a:xfrm>
            <a:off x="135731" y="1504950"/>
            <a:ext cx="9596438" cy="258532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1800" b="1" i="0" u="none" strike="noStrike" cap="none" normalizeH="0" baseline="0" dirty="0" smtClean="0">
                <a:ln>
                  <a:noFill/>
                </a:ln>
                <a:solidFill>
                  <a:schemeClr val="tx1"/>
                </a:solidFill>
                <a:effectLst/>
                <a:ea typeface="Times New Roman" pitchFamily="18" charset="0"/>
                <a:cs typeface="Arial" pitchFamily="34" charset="0"/>
              </a:rPr>
              <a:t>Démarche méthodologique</a:t>
            </a:r>
            <a:r>
              <a:rPr kumimoji="0" lang="fr-FR" sz="1800" b="1" i="0" u="none" strike="noStrike" cap="none" normalizeH="0" dirty="0" smtClean="0">
                <a:ln>
                  <a:noFill/>
                </a:ln>
                <a:solidFill>
                  <a:schemeClr val="tx1"/>
                </a:solidFill>
                <a:effectLst/>
                <a:ea typeface="Times New Roman" pitchFamily="18" charset="0"/>
                <a:cs typeface="Arial" pitchFamily="34" charset="0"/>
              </a:rPr>
              <a:t> adoptée :</a:t>
            </a:r>
          </a:p>
          <a:p>
            <a:pPr marL="0" marR="0" lvl="0" indent="0" algn="just" defTabSz="914400" rtl="0" eaLnBrk="1" fontAlgn="base" latinLnBrk="0" hangingPunct="1">
              <a:lnSpc>
                <a:spcPct val="100000"/>
              </a:lnSpc>
              <a:spcBef>
                <a:spcPct val="0"/>
              </a:spcBef>
              <a:spcAft>
                <a:spcPct val="0"/>
              </a:spcAft>
              <a:buClrTx/>
              <a:buSzTx/>
              <a:buFontTx/>
              <a:buNone/>
              <a:tabLst/>
            </a:pPr>
            <a:endParaRPr lang="fr-FR" sz="1800" b="1" baseline="0" dirty="0" smtClean="0">
              <a:ea typeface="Times New Roman" pitchFamily="18" charset="0"/>
              <a:cs typeface="Arial" pitchFamily="34" charset="0"/>
            </a:endParaRPr>
          </a:p>
          <a:p>
            <a:pPr algn="just" defTabSz="914400" fontAlgn="base">
              <a:spcBef>
                <a:spcPct val="0"/>
              </a:spcBef>
              <a:spcAft>
                <a:spcPct val="0"/>
              </a:spcAft>
            </a:pPr>
            <a:r>
              <a:rPr lang="fr-FR" sz="1800" dirty="0" smtClean="0">
                <a:sym typeface="Wingdings" pitchFamily="2" charset="2"/>
              </a:rPr>
              <a:t> analyse de discours du bulletin d’information communale Cap Leucate (logiciel Tropes)</a:t>
            </a:r>
            <a:endParaRPr kumimoji="0" lang="fr-FR" sz="1800" b="1" i="0" u="none" strike="noStrike" cap="none" normalizeH="0" baseline="0" dirty="0" smtClean="0">
              <a:ln>
                <a:noFill/>
              </a:ln>
              <a:solidFill>
                <a:schemeClr val="tx1"/>
              </a:solidFill>
              <a:effectLst/>
              <a:ea typeface="Times New Roman" pitchFamily="18" charset="0"/>
              <a:cs typeface="Arial" pitchFamily="34" charset="0"/>
            </a:endParaRPr>
          </a:p>
          <a:p>
            <a:pPr algn="just" defTabSz="914400" eaLnBrk="0" fontAlgn="base" hangingPunct="0">
              <a:spcBef>
                <a:spcPct val="0"/>
              </a:spcBef>
              <a:spcAft>
                <a:spcPct val="0"/>
              </a:spcAft>
            </a:pPr>
            <a:endParaRPr lang="fr-FR" sz="1800" dirty="0" smtClean="0"/>
          </a:p>
          <a:p>
            <a:pPr algn="just" defTabSz="914400" eaLnBrk="0" fontAlgn="base" hangingPunct="0">
              <a:spcBef>
                <a:spcPct val="0"/>
              </a:spcBef>
              <a:spcAft>
                <a:spcPct val="0"/>
              </a:spcAft>
              <a:buFont typeface="Wingdings" pitchFamily="2" charset="2"/>
              <a:buChar char="à"/>
            </a:pPr>
            <a:r>
              <a:rPr lang="fr-FR" sz="1800" dirty="0" smtClean="0">
                <a:sym typeface="Wingdings" pitchFamily="2" charset="2"/>
              </a:rPr>
              <a:t> 22 entretiens semi-dirigés avec acteurs de Leucate (employés et conseillers municipaux, acteurs économiques, érudits locaux)</a:t>
            </a:r>
          </a:p>
          <a:p>
            <a:pPr algn="just" defTabSz="914400" eaLnBrk="0" fontAlgn="base" hangingPunct="0">
              <a:spcBef>
                <a:spcPct val="0"/>
              </a:spcBef>
              <a:spcAft>
                <a:spcPct val="0"/>
              </a:spcAft>
            </a:pPr>
            <a:endParaRPr lang="fr-FR" sz="1800" dirty="0" smtClean="0">
              <a:sym typeface="Wingdings" pitchFamily="2" charset="2"/>
            </a:endParaRPr>
          </a:p>
          <a:p>
            <a:pPr algn="just" defTabSz="914400" eaLnBrk="0" fontAlgn="base" hangingPunct="0">
              <a:spcBef>
                <a:spcPct val="0"/>
              </a:spcBef>
              <a:spcAft>
                <a:spcPct val="0"/>
              </a:spcAft>
              <a:buFont typeface="Wingdings" pitchFamily="2" charset="2"/>
              <a:buChar char="à"/>
            </a:pPr>
            <a:r>
              <a:rPr lang="fr-FR" sz="1800" dirty="0" smtClean="0">
                <a:sym typeface="Wingdings" pitchFamily="2" charset="2"/>
              </a:rPr>
              <a:t> 493 enquêtes par questionnaire auprès des résidents principaux, secondaires et des touristes</a:t>
            </a:r>
          </a:p>
          <a:p>
            <a:pPr algn="just" defTabSz="914400" eaLnBrk="0" fontAlgn="base" hangingPunct="0">
              <a:spcBef>
                <a:spcPct val="0"/>
              </a:spcBef>
              <a:spcAft>
                <a:spcPct val="0"/>
              </a:spcAft>
              <a:buFont typeface="Wingdings" pitchFamily="2" charset="2"/>
              <a:buChar char="à"/>
            </a:pPr>
            <a:endParaRPr lang="fr-FR" sz="1800" dirty="0" smtClean="0">
              <a:sym typeface="Wingdings" pitchFamily="2" charset="2"/>
            </a:endParaRPr>
          </a:p>
        </p:txBody>
      </p:sp>
      <p:pic>
        <p:nvPicPr>
          <p:cNvPr id="1026" name="Picture 2" descr="C:\Users\Esmeralda\Pictures\2015\leucate\IMG_4759.JPG"/>
          <p:cNvPicPr>
            <a:picLocks noChangeAspect="1" noChangeArrowheads="1"/>
          </p:cNvPicPr>
          <p:nvPr/>
        </p:nvPicPr>
        <p:blipFill>
          <a:blip r:embed="rId3"/>
          <a:srcRect t="8889" b="51111"/>
          <a:stretch>
            <a:fillRect/>
          </a:stretch>
        </p:blipFill>
        <p:spPr bwMode="auto">
          <a:xfrm>
            <a:off x="5249060" y="3910014"/>
            <a:ext cx="4141920" cy="2947985"/>
          </a:xfrm>
          <a:prstGeom prst="rect">
            <a:avLst/>
          </a:prstGeom>
          <a:noFill/>
        </p:spPr>
      </p:pic>
      <p:pic>
        <p:nvPicPr>
          <p:cNvPr id="1027" name="Picture 3"/>
          <p:cNvPicPr>
            <a:picLocks noChangeAspect="1" noChangeArrowheads="1"/>
          </p:cNvPicPr>
          <p:nvPr/>
        </p:nvPicPr>
        <p:blipFill>
          <a:blip r:embed="rId4"/>
          <a:srcRect/>
          <a:stretch>
            <a:fillRect/>
          </a:stretch>
        </p:blipFill>
        <p:spPr bwMode="auto">
          <a:xfrm>
            <a:off x="602290" y="3910013"/>
            <a:ext cx="3687873" cy="2947986"/>
          </a:xfrm>
          <a:prstGeom prst="rect">
            <a:avLst/>
          </a:prstGeom>
          <a:noFill/>
          <a:ln w="9525">
            <a:noFill/>
            <a:miter lim="800000"/>
            <a:headEnd/>
            <a:tailEnd/>
          </a:ln>
        </p:spPr>
      </p:pic>
    </p:spTree>
    <p:extLst>
      <p:ext uri="{BB962C8B-B14F-4D97-AF65-F5344CB8AC3E}">
        <p14:creationId xmlns:p14="http://schemas.microsoft.com/office/powerpoint/2010/main" val="2148608812"/>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l"/>
            <a:r>
              <a:rPr lang="fr-FR" dirty="0" smtClean="0">
                <a:latin typeface="+mn-lt"/>
              </a:rPr>
              <a:t>   2 – Méthodologie : enquêtes </a:t>
            </a:r>
            <a:endParaRPr lang="fr-FR" dirty="0">
              <a:latin typeface="+mn-lt"/>
            </a:endParaRPr>
          </a:p>
        </p:txBody>
      </p:sp>
      <p:sp>
        <p:nvSpPr>
          <p:cNvPr id="1025" name="Rectangle 1"/>
          <p:cNvSpPr>
            <a:spLocks noChangeArrowheads="1"/>
          </p:cNvSpPr>
          <p:nvPr/>
        </p:nvSpPr>
        <p:spPr bwMode="auto">
          <a:xfrm>
            <a:off x="135731" y="1504950"/>
            <a:ext cx="9596438" cy="258532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1800" b="1" i="0" u="none" strike="noStrike" cap="none" normalizeH="0" baseline="0" dirty="0" smtClean="0">
                <a:ln>
                  <a:noFill/>
                </a:ln>
                <a:solidFill>
                  <a:schemeClr val="tx1"/>
                </a:solidFill>
                <a:effectLst/>
                <a:ea typeface="Times New Roman" pitchFamily="18" charset="0"/>
                <a:cs typeface="Arial" pitchFamily="34" charset="0"/>
              </a:rPr>
              <a:t>Démarche méthodologique</a:t>
            </a:r>
            <a:r>
              <a:rPr kumimoji="0" lang="fr-FR" sz="1800" b="1" i="0" u="none" strike="noStrike" cap="none" normalizeH="0" dirty="0" smtClean="0">
                <a:ln>
                  <a:noFill/>
                </a:ln>
                <a:solidFill>
                  <a:schemeClr val="tx1"/>
                </a:solidFill>
                <a:effectLst/>
                <a:ea typeface="Times New Roman" pitchFamily="18" charset="0"/>
                <a:cs typeface="Arial" pitchFamily="34" charset="0"/>
              </a:rPr>
              <a:t> adoptée :</a:t>
            </a:r>
          </a:p>
          <a:p>
            <a:pPr marL="0" marR="0" lvl="0" indent="0" algn="just" defTabSz="914400" rtl="0" eaLnBrk="1" fontAlgn="base" latinLnBrk="0" hangingPunct="1">
              <a:lnSpc>
                <a:spcPct val="100000"/>
              </a:lnSpc>
              <a:spcBef>
                <a:spcPct val="0"/>
              </a:spcBef>
              <a:spcAft>
                <a:spcPct val="0"/>
              </a:spcAft>
              <a:buClrTx/>
              <a:buSzTx/>
              <a:buFontTx/>
              <a:buNone/>
              <a:tabLst/>
            </a:pPr>
            <a:endParaRPr lang="fr-FR" sz="1800" b="1" baseline="0" dirty="0" smtClean="0">
              <a:ea typeface="Times New Roman" pitchFamily="18" charset="0"/>
              <a:cs typeface="Arial" pitchFamily="34" charset="0"/>
            </a:endParaRPr>
          </a:p>
          <a:p>
            <a:pPr algn="just" defTabSz="914400" fontAlgn="base">
              <a:spcBef>
                <a:spcPct val="0"/>
              </a:spcBef>
              <a:spcAft>
                <a:spcPct val="0"/>
              </a:spcAft>
            </a:pPr>
            <a:r>
              <a:rPr lang="fr-FR" sz="1800" dirty="0" smtClean="0">
                <a:sym typeface="Wingdings" pitchFamily="2" charset="2"/>
              </a:rPr>
              <a:t> analyse de discours du bulletin d’information communale Cap Leucate (logiciel Tropes)</a:t>
            </a:r>
            <a:endParaRPr kumimoji="0" lang="fr-FR" sz="1800" b="1" i="0" u="none" strike="noStrike" cap="none" normalizeH="0" baseline="0" dirty="0" smtClean="0">
              <a:ln>
                <a:noFill/>
              </a:ln>
              <a:solidFill>
                <a:schemeClr val="tx1"/>
              </a:solidFill>
              <a:effectLst/>
              <a:ea typeface="Times New Roman" pitchFamily="18" charset="0"/>
              <a:cs typeface="Arial" pitchFamily="34" charset="0"/>
            </a:endParaRPr>
          </a:p>
          <a:p>
            <a:pPr algn="just" defTabSz="914400" eaLnBrk="0" fontAlgn="base" hangingPunct="0">
              <a:spcBef>
                <a:spcPct val="0"/>
              </a:spcBef>
              <a:spcAft>
                <a:spcPct val="0"/>
              </a:spcAft>
            </a:pPr>
            <a:endParaRPr lang="fr-FR" sz="1800" dirty="0" smtClean="0"/>
          </a:p>
          <a:p>
            <a:pPr algn="just" defTabSz="914400" eaLnBrk="0" fontAlgn="base" hangingPunct="0">
              <a:spcBef>
                <a:spcPct val="0"/>
              </a:spcBef>
              <a:spcAft>
                <a:spcPct val="0"/>
              </a:spcAft>
              <a:buFont typeface="Wingdings" pitchFamily="2" charset="2"/>
              <a:buChar char="à"/>
            </a:pPr>
            <a:r>
              <a:rPr lang="fr-FR" sz="1800" dirty="0" smtClean="0">
                <a:sym typeface="Wingdings" pitchFamily="2" charset="2"/>
              </a:rPr>
              <a:t> 22 entretiens avec acteurs de Leucate (employés et conseillers municipaux, acteurs économiques, érudits locaux)</a:t>
            </a:r>
          </a:p>
          <a:p>
            <a:pPr algn="just" defTabSz="914400" eaLnBrk="0" fontAlgn="base" hangingPunct="0">
              <a:spcBef>
                <a:spcPct val="0"/>
              </a:spcBef>
              <a:spcAft>
                <a:spcPct val="0"/>
              </a:spcAft>
            </a:pPr>
            <a:endParaRPr lang="fr-FR" sz="1800" dirty="0" smtClean="0">
              <a:sym typeface="Wingdings" pitchFamily="2" charset="2"/>
            </a:endParaRPr>
          </a:p>
          <a:p>
            <a:pPr algn="just" defTabSz="914400" eaLnBrk="0" fontAlgn="base" hangingPunct="0">
              <a:spcBef>
                <a:spcPct val="0"/>
              </a:spcBef>
              <a:spcAft>
                <a:spcPct val="0"/>
              </a:spcAft>
              <a:buFont typeface="Wingdings" pitchFamily="2" charset="2"/>
              <a:buChar char="à"/>
            </a:pPr>
            <a:r>
              <a:rPr lang="fr-FR" sz="1800" dirty="0" smtClean="0">
                <a:sym typeface="Wingdings" pitchFamily="2" charset="2"/>
              </a:rPr>
              <a:t> 493 enquêtes par questionnaire auprès des résidents principaux, secondaires et des touristes</a:t>
            </a:r>
          </a:p>
          <a:p>
            <a:pPr algn="just" defTabSz="914400" eaLnBrk="0" fontAlgn="base" hangingPunct="0">
              <a:spcBef>
                <a:spcPct val="0"/>
              </a:spcBef>
              <a:spcAft>
                <a:spcPct val="0"/>
              </a:spcAft>
            </a:pPr>
            <a:endParaRPr lang="fr-FR" sz="1800" dirty="0" smtClean="0">
              <a:sym typeface="Wingdings" pitchFamily="2" charset="2"/>
            </a:endParaRPr>
          </a:p>
        </p:txBody>
      </p:sp>
      <p:pic>
        <p:nvPicPr>
          <p:cNvPr id="1026" name="Picture 2" descr="C:\Users\Esmeralda\Pictures\2015\leucate\IMG_4759.JPG"/>
          <p:cNvPicPr>
            <a:picLocks noChangeAspect="1" noChangeArrowheads="1"/>
          </p:cNvPicPr>
          <p:nvPr/>
        </p:nvPicPr>
        <p:blipFill>
          <a:blip r:embed="rId3"/>
          <a:srcRect t="8889" b="51111"/>
          <a:stretch>
            <a:fillRect/>
          </a:stretch>
        </p:blipFill>
        <p:spPr bwMode="auto">
          <a:xfrm>
            <a:off x="5249060" y="3910014"/>
            <a:ext cx="4141920" cy="2947985"/>
          </a:xfrm>
          <a:prstGeom prst="rect">
            <a:avLst/>
          </a:prstGeom>
          <a:noFill/>
        </p:spPr>
      </p:pic>
      <p:pic>
        <p:nvPicPr>
          <p:cNvPr id="1027" name="Picture 3"/>
          <p:cNvPicPr>
            <a:picLocks noChangeAspect="1" noChangeArrowheads="1"/>
          </p:cNvPicPr>
          <p:nvPr/>
        </p:nvPicPr>
        <p:blipFill>
          <a:blip r:embed="rId4"/>
          <a:srcRect/>
          <a:stretch>
            <a:fillRect/>
          </a:stretch>
        </p:blipFill>
        <p:spPr bwMode="auto">
          <a:xfrm>
            <a:off x="602290" y="3910013"/>
            <a:ext cx="3687873" cy="2947986"/>
          </a:xfrm>
          <a:prstGeom prst="rect">
            <a:avLst/>
          </a:prstGeom>
          <a:noFill/>
          <a:ln w="9525">
            <a:noFill/>
            <a:miter lim="800000"/>
            <a:headEnd/>
            <a:tailEnd/>
          </a:ln>
        </p:spPr>
      </p:pic>
      <p:sp>
        <p:nvSpPr>
          <p:cNvPr id="6" name="Rectangle 5"/>
          <p:cNvSpPr/>
          <p:nvPr/>
        </p:nvSpPr>
        <p:spPr>
          <a:xfrm>
            <a:off x="96810" y="3310328"/>
            <a:ext cx="9203961" cy="539646"/>
          </a:xfrm>
          <a:prstGeom prst="rect">
            <a:avLst/>
          </a:prstGeom>
          <a:noFill/>
          <a:ln w="57150">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855644743"/>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l"/>
            <a:r>
              <a:rPr lang="fr-FR" dirty="0" smtClean="0">
                <a:latin typeface="+mn-lt"/>
              </a:rPr>
              <a:t>   2 – Méthodologie : enquêtes </a:t>
            </a:r>
            <a:endParaRPr lang="fr-FR" dirty="0">
              <a:latin typeface="+mn-lt"/>
            </a:endParaRPr>
          </a:p>
        </p:txBody>
      </p:sp>
      <p:graphicFrame>
        <p:nvGraphicFramePr>
          <p:cNvPr id="6" name="Graphique 5"/>
          <p:cNvGraphicFramePr/>
          <p:nvPr/>
        </p:nvGraphicFramePr>
        <p:xfrm>
          <a:off x="2199855" y="2016184"/>
          <a:ext cx="5666283" cy="4167266"/>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p:cNvSpPr/>
          <p:nvPr/>
        </p:nvSpPr>
        <p:spPr>
          <a:xfrm>
            <a:off x="3677063" y="6023237"/>
            <a:ext cx="2711867" cy="340093"/>
          </a:xfrm>
          <a:prstGeom prst="rect">
            <a:avLst/>
          </a:prstGeom>
        </p:spPr>
        <p:txBody>
          <a:bodyPr wrap="square">
            <a:spAutoFit/>
          </a:bodyPr>
          <a:lstStyle/>
          <a:p>
            <a:pPr algn="just">
              <a:lnSpc>
                <a:spcPct val="115000"/>
              </a:lnSpc>
              <a:spcAft>
                <a:spcPts val="0"/>
              </a:spcAft>
            </a:pPr>
            <a:r>
              <a:rPr lang="fr-FR" sz="1400" dirty="0" smtClean="0">
                <a:latin typeface="Times New Roman"/>
                <a:ea typeface="Calibri"/>
              </a:rPr>
              <a:t>n = 493, taux de réponse = 100 %</a:t>
            </a:r>
            <a:endParaRPr lang="fr-FR" sz="1400" dirty="0">
              <a:latin typeface="Times New Roman"/>
              <a:ea typeface="Calibri"/>
            </a:endParaRPr>
          </a:p>
        </p:txBody>
      </p:sp>
      <p:sp>
        <p:nvSpPr>
          <p:cNvPr id="8" name="Rectangle 7"/>
          <p:cNvSpPr/>
          <p:nvPr/>
        </p:nvSpPr>
        <p:spPr>
          <a:xfrm>
            <a:off x="1843789" y="1858706"/>
            <a:ext cx="6670623" cy="369332"/>
          </a:xfrm>
          <a:prstGeom prst="rect">
            <a:avLst/>
          </a:prstGeom>
        </p:spPr>
        <p:txBody>
          <a:bodyPr wrap="square">
            <a:spAutoFit/>
          </a:bodyPr>
          <a:lstStyle/>
          <a:p>
            <a:pPr algn="just">
              <a:spcAft>
                <a:spcPts val="1000"/>
              </a:spcAft>
            </a:pPr>
            <a:r>
              <a:rPr lang="fr-FR" sz="1800" b="1" i="1" dirty="0" smtClean="0">
                <a:latin typeface="Times New Roman"/>
                <a:ea typeface="Calibri"/>
              </a:rPr>
              <a:t>Répartition des personnes interrogées selon leur statut d’occupants</a:t>
            </a:r>
            <a:endParaRPr lang="fr-FR" sz="1800" b="1" i="1" dirty="0">
              <a:latin typeface="Times New Roman"/>
              <a:ea typeface="Calibri"/>
            </a:endParaRPr>
          </a:p>
        </p:txBody>
      </p:sp>
    </p:spTree>
    <p:extLst>
      <p:ext uri="{BB962C8B-B14F-4D97-AF65-F5344CB8AC3E}">
        <p14:creationId xmlns:p14="http://schemas.microsoft.com/office/powerpoint/2010/main" val="1157117525"/>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l"/>
            <a:r>
              <a:rPr lang="fr-FR" dirty="0" smtClean="0">
                <a:latin typeface="+mn-lt"/>
              </a:rPr>
              <a:t>   2 – Méthodologie : enquêtes </a:t>
            </a:r>
            <a:endParaRPr lang="fr-FR" dirty="0">
              <a:latin typeface="+mn-lt"/>
            </a:endParaRPr>
          </a:p>
        </p:txBody>
      </p:sp>
      <p:sp>
        <p:nvSpPr>
          <p:cNvPr id="9" name="Rectangle 8"/>
          <p:cNvSpPr/>
          <p:nvPr/>
        </p:nvSpPr>
        <p:spPr>
          <a:xfrm>
            <a:off x="307845" y="2031174"/>
            <a:ext cx="9288594" cy="3970318"/>
          </a:xfrm>
          <a:prstGeom prst="rect">
            <a:avLst/>
          </a:prstGeom>
        </p:spPr>
        <p:txBody>
          <a:bodyPr wrap="square">
            <a:spAutoFit/>
          </a:bodyPr>
          <a:lstStyle/>
          <a:p>
            <a:r>
              <a:rPr lang="fr-FR" sz="1800" dirty="0" smtClean="0"/>
              <a:t>Questionnaire à 120 entrées réparties en six thèmes :</a:t>
            </a:r>
          </a:p>
          <a:p>
            <a:r>
              <a:rPr lang="fr-FR" sz="1800" dirty="0" smtClean="0"/>
              <a:t> </a:t>
            </a:r>
          </a:p>
          <a:p>
            <a:pPr marL="457200" indent="-457200"/>
            <a:r>
              <a:rPr lang="fr-FR" sz="1800" dirty="0" smtClean="0"/>
              <a:t>1. Cadre de vie </a:t>
            </a:r>
            <a:r>
              <a:rPr lang="fr-FR" sz="1800" dirty="0" err="1" smtClean="0"/>
              <a:t>leucatois</a:t>
            </a:r>
            <a:r>
              <a:rPr lang="fr-FR" sz="1800" dirty="0" smtClean="0"/>
              <a:t> : sa fréquentation, ses attraits, ses loisirs</a:t>
            </a:r>
          </a:p>
          <a:p>
            <a:pPr marL="457200" indent="-457200">
              <a:buAutoNum type="arabicParenBoth"/>
            </a:pPr>
            <a:endParaRPr lang="fr-FR" sz="1800" dirty="0" smtClean="0"/>
          </a:p>
          <a:p>
            <a:r>
              <a:rPr lang="fr-FR" sz="1800" dirty="0" smtClean="0"/>
              <a:t>2. Expérience et la perception de l’exposition de la commune et du logement au risque de submersion marine</a:t>
            </a:r>
          </a:p>
          <a:p>
            <a:endParaRPr lang="fr-FR" sz="1800" dirty="0" smtClean="0"/>
          </a:p>
          <a:p>
            <a:r>
              <a:rPr lang="fr-FR" sz="1800" dirty="0" smtClean="0"/>
              <a:t>3. Connaissances sur le risque de submersion marine à Leucate</a:t>
            </a:r>
          </a:p>
          <a:p>
            <a:endParaRPr lang="fr-FR" sz="1800" dirty="0" smtClean="0"/>
          </a:p>
          <a:p>
            <a:r>
              <a:rPr lang="fr-FR" sz="1800" dirty="0" smtClean="0"/>
              <a:t>4. Réactions supposées face à une submersion</a:t>
            </a:r>
          </a:p>
          <a:p>
            <a:endParaRPr lang="fr-FR" sz="1800" dirty="0" smtClean="0"/>
          </a:p>
          <a:p>
            <a:r>
              <a:rPr lang="fr-FR" sz="1800" dirty="0" smtClean="0"/>
              <a:t>5. Attentes en ce qui concerne la communication sur ce risque</a:t>
            </a:r>
          </a:p>
          <a:p>
            <a:endParaRPr lang="fr-FR" sz="1800" dirty="0" smtClean="0"/>
          </a:p>
          <a:p>
            <a:r>
              <a:rPr lang="fr-FR" sz="1800" dirty="0" smtClean="0"/>
              <a:t>6. Profils socio-économiques</a:t>
            </a:r>
            <a:endParaRPr lang="fr-FR" sz="1800" dirty="0"/>
          </a:p>
        </p:txBody>
      </p:sp>
    </p:spTree>
    <p:extLst>
      <p:ext uri="{BB962C8B-B14F-4D97-AF65-F5344CB8AC3E}">
        <p14:creationId xmlns:p14="http://schemas.microsoft.com/office/powerpoint/2010/main" val="225549241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l"/>
            <a:r>
              <a:rPr lang="fr-FR" dirty="0" smtClean="0">
                <a:latin typeface="+mn-lt"/>
              </a:rPr>
              <a:t>   2 – Méthodologie : enquêtes </a:t>
            </a:r>
            <a:endParaRPr lang="fr-FR" dirty="0">
              <a:latin typeface="+mn-lt"/>
            </a:endParaRPr>
          </a:p>
        </p:txBody>
      </p:sp>
      <p:sp>
        <p:nvSpPr>
          <p:cNvPr id="4" name="Rectangle 1"/>
          <p:cNvSpPr>
            <a:spLocks noChangeArrowheads="1"/>
          </p:cNvSpPr>
          <p:nvPr/>
        </p:nvSpPr>
        <p:spPr bwMode="auto">
          <a:xfrm>
            <a:off x="307845" y="1521993"/>
            <a:ext cx="5853104"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defTabSz="914400" fontAlgn="base">
              <a:spcBef>
                <a:spcPct val="0"/>
              </a:spcBef>
              <a:spcAft>
                <a:spcPct val="0"/>
              </a:spcAft>
            </a:pPr>
            <a:r>
              <a:rPr kumimoji="0" lang="fr-FR" sz="1600" b="1" i="0" u="none" strike="noStrike" cap="none" normalizeH="0" baseline="0" dirty="0" smtClean="0">
                <a:ln>
                  <a:noFill/>
                </a:ln>
                <a:solidFill>
                  <a:schemeClr val="tx1"/>
                </a:solidFill>
                <a:effectLst/>
                <a:ea typeface="Times New Roman" pitchFamily="18" charset="0"/>
                <a:cs typeface="Arial" pitchFamily="34" charset="0"/>
              </a:rPr>
              <a:t>La campagne d’enquête : </a:t>
            </a:r>
            <a:endParaRPr lang="fr-FR" sz="1600" b="1" dirty="0" smtClean="0">
              <a:ea typeface="Times New Roman" pitchFamily="18" charset="0"/>
              <a:cs typeface="Arial" pitchFamily="34" charset="0"/>
            </a:endParaRPr>
          </a:p>
          <a:p>
            <a:pPr lvl="0" algn="ctr" defTabSz="914400" fontAlgn="base">
              <a:spcBef>
                <a:spcPct val="0"/>
              </a:spcBef>
              <a:spcAft>
                <a:spcPct val="0"/>
              </a:spcAft>
            </a:pPr>
            <a:r>
              <a:rPr lang="fr-FR" sz="1600" dirty="0" smtClean="0">
                <a:sym typeface="Wingdings" pitchFamily="2" charset="2"/>
              </a:rPr>
              <a:t>avril à juin 2015 / 5 enquêteurs principaux et des enquêteurs ponctuels / porte-à-porte </a:t>
            </a:r>
          </a:p>
        </p:txBody>
      </p:sp>
      <p:pic>
        <p:nvPicPr>
          <p:cNvPr id="6145" name="Picture 1"/>
          <p:cNvPicPr>
            <a:picLocks noChangeAspect="1" noChangeArrowheads="1"/>
          </p:cNvPicPr>
          <p:nvPr/>
        </p:nvPicPr>
        <p:blipFill>
          <a:blip r:embed="rId2"/>
          <a:srcRect/>
          <a:stretch>
            <a:fillRect/>
          </a:stretch>
        </p:blipFill>
        <p:spPr bwMode="auto">
          <a:xfrm>
            <a:off x="6355830" y="1500232"/>
            <a:ext cx="2697683" cy="5357768"/>
          </a:xfrm>
          <a:prstGeom prst="rect">
            <a:avLst/>
          </a:prstGeom>
          <a:noFill/>
          <a:ln w="9525">
            <a:noFill/>
            <a:miter lim="800000"/>
            <a:headEnd/>
            <a:tailEnd/>
          </a:ln>
        </p:spPr>
      </p:pic>
      <p:pic>
        <p:nvPicPr>
          <p:cNvPr id="6146" name="Picture 2"/>
          <p:cNvPicPr>
            <a:picLocks noChangeAspect="1" noChangeArrowheads="1"/>
          </p:cNvPicPr>
          <p:nvPr/>
        </p:nvPicPr>
        <p:blipFill>
          <a:blip r:embed="rId3"/>
          <a:srcRect/>
          <a:stretch>
            <a:fillRect/>
          </a:stretch>
        </p:blipFill>
        <p:spPr bwMode="auto">
          <a:xfrm>
            <a:off x="2053645" y="4407112"/>
            <a:ext cx="4017364" cy="761185"/>
          </a:xfrm>
          <a:prstGeom prst="rect">
            <a:avLst/>
          </a:prstGeom>
          <a:noFill/>
          <a:ln w="9525">
            <a:noFill/>
            <a:miter lim="800000"/>
            <a:headEnd/>
            <a:tailEnd/>
          </a:ln>
        </p:spPr>
      </p:pic>
      <p:sp>
        <p:nvSpPr>
          <p:cNvPr id="7" name="ZoneTexte 6"/>
          <p:cNvSpPr txBox="1"/>
          <p:nvPr/>
        </p:nvSpPr>
        <p:spPr>
          <a:xfrm>
            <a:off x="2053645" y="3192910"/>
            <a:ext cx="4017364" cy="1138773"/>
          </a:xfrm>
          <a:prstGeom prst="rect">
            <a:avLst/>
          </a:prstGeom>
          <a:noFill/>
        </p:spPr>
        <p:txBody>
          <a:bodyPr wrap="square" rtlCol="0">
            <a:spAutoFit/>
          </a:bodyPr>
          <a:lstStyle/>
          <a:p>
            <a:r>
              <a:rPr lang="en-GB" sz="1800" b="1" dirty="0" smtClean="0"/>
              <a:t>Port-</a:t>
            </a:r>
            <a:r>
              <a:rPr lang="en-GB" sz="1800" b="1" dirty="0" err="1" smtClean="0"/>
              <a:t>Leucate</a:t>
            </a:r>
            <a:endParaRPr lang="en-GB" sz="1800" b="1" dirty="0" smtClean="0"/>
          </a:p>
          <a:p>
            <a:endParaRPr lang="en-GB" sz="1800" b="1" dirty="0" smtClean="0"/>
          </a:p>
          <a:p>
            <a:r>
              <a:rPr lang="fr-FR" sz="1600" dirty="0" smtClean="0"/>
              <a:t>Géo-localisation du logement des personnes enquêtées en fonction de leur profil</a:t>
            </a:r>
          </a:p>
        </p:txBody>
      </p:sp>
      <p:sp>
        <p:nvSpPr>
          <p:cNvPr id="8" name="Rectangle 7"/>
          <p:cNvSpPr/>
          <p:nvPr/>
        </p:nvSpPr>
        <p:spPr>
          <a:xfrm>
            <a:off x="7889412" y="6550223"/>
            <a:ext cx="1164101" cy="307777"/>
          </a:xfrm>
          <a:prstGeom prst="rect">
            <a:avLst/>
          </a:prstGeom>
        </p:spPr>
        <p:txBody>
          <a:bodyPr wrap="none">
            <a:spAutoFit/>
          </a:bodyPr>
          <a:lstStyle/>
          <a:p>
            <a:r>
              <a:rPr lang="en-GB" sz="1400" dirty="0" smtClean="0"/>
              <a:t>1/24 000ème</a:t>
            </a:r>
            <a:endParaRPr lang="en-GB" sz="1400" dirty="0"/>
          </a:p>
        </p:txBody>
      </p:sp>
    </p:spTree>
    <p:extLst>
      <p:ext uri="{BB962C8B-B14F-4D97-AF65-F5344CB8AC3E}">
        <p14:creationId xmlns:p14="http://schemas.microsoft.com/office/powerpoint/2010/main" val="2657578240"/>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l"/>
            <a:r>
              <a:rPr lang="fr-FR" dirty="0" smtClean="0">
                <a:latin typeface="+mn-lt"/>
              </a:rPr>
              <a:t>   2 – Méthodologie : enquêtes </a:t>
            </a:r>
            <a:endParaRPr lang="fr-FR" dirty="0">
              <a:latin typeface="+mn-lt"/>
            </a:endParaRPr>
          </a:p>
        </p:txBody>
      </p:sp>
      <p:graphicFrame>
        <p:nvGraphicFramePr>
          <p:cNvPr id="6" name="Graphique 5"/>
          <p:cNvGraphicFramePr/>
          <p:nvPr/>
        </p:nvGraphicFramePr>
        <p:xfrm>
          <a:off x="457200" y="2473378"/>
          <a:ext cx="8664314" cy="3718779"/>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p:cNvSpPr/>
          <p:nvPr/>
        </p:nvSpPr>
        <p:spPr>
          <a:xfrm>
            <a:off x="6310859" y="2848128"/>
            <a:ext cx="2810655" cy="3342806"/>
          </a:xfrm>
          <a:prstGeom prst="rect">
            <a:avLst/>
          </a:prstGeom>
          <a:noFill/>
          <a:ln w="38100">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 name="Rectangle 7"/>
          <p:cNvSpPr/>
          <p:nvPr/>
        </p:nvSpPr>
        <p:spPr>
          <a:xfrm>
            <a:off x="3597639" y="6409444"/>
            <a:ext cx="5591331" cy="307777"/>
          </a:xfrm>
          <a:prstGeom prst="rect">
            <a:avLst/>
          </a:prstGeom>
        </p:spPr>
        <p:txBody>
          <a:bodyPr wrap="square">
            <a:spAutoFit/>
          </a:bodyPr>
          <a:lstStyle/>
          <a:p>
            <a:r>
              <a:rPr lang="fr-FR" sz="1400" dirty="0" smtClean="0"/>
              <a:t>Enquête CRISSIS, avril-juin 2015</a:t>
            </a:r>
            <a:r>
              <a:rPr lang="fr-FR" sz="1400" dirty="0" smtClean="0">
                <a:latin typeface="Times New Roman"/>
                <a:ea typeface="Calibri"/>
              </a:rPr>
              <a:t>taux de réponse = 100 %</a:t>
            </a:r>
            <a:r>
              <a:rPr lang="fr-FR" sz="1400" dirty="0" smtClean="0"/>
              <a:t> ; INSEE, 2011</a:t>
            </a:r>
            <a:endParaRPr lang="fr-FR" sz="1400" dirty="0"/>
          </a:p>
        </p:txBody>
      </p:sp>
      <p:sp>
        <p:nvSpPr>
          <p:cNvPr id="11" name="Rectangle 10"/>
          <p:cNvSpPr/>
          <p:nvPr/>
        </p:nvSpPr>
        <p:spPr>
          <a:xfrm>
            <a:off x="457201" y="1585983"/>
            <a:ext cx="8731770" cy="646331"/>
          </a:xfrm>
          <a:prstGeom prst="rect">
            <a:avLst/>
          </a:prstGeom>
        </p:spPr>
        <p:txBody>
          <a:bodyPr wrap="square">
            <a:spAutoFit/>
          </a:bodyPr>
          <a:lstStyle/>
          <a:p>
            <a:pPr algn="ctr"/>
            <a:r>
              <a:rPr lang="fr-FR" sz="1800" b="1" i="1" dirty="0" smtClean="0"/>
              <a:t>Comparaison de la répartition par tranche d’âge de l’échantillon de résidents principaux interrogés (2015) avec la répartition pour la population totale de Leucate (2011)</a:t>
            </a:r>
            <a:endParaRPr lang="fr-FR" sz="1800" b="1" i="1" dirty="0"/>
          </a:p>
        </p:txBody>
      </p:sp>
      <p:sp>
        <p:nvSpPr>
          <p:cNvPr id="9" name="ZoneTexte 8"/>
          <p:cNvSpPr txBox="1"/>
          <p:nvPr/>
        </p:nvSpPr>
        <p:spPr>
          <a:xfrm>
            <a:off x="307844" y="2954023"/>
            <a:ext cx="5638801" cy="1711366"/>
          </a:xfrm>
          <a:prstGeom prst="rect">
            <a:avLst/>
          </a:prstGeom>
          <a:noFill/>
        </p:spPr>
        <p:txBody>
          <a:bodyPr wrap="square" rtlCol="0">
            <a:spAutoFit/>
          </a:bodyPr>
          <a:lstStyle/>
          <a:p>
            <a:pPr>
              <a:lnSpc>
                <a:spcPct val="150000"/>
              </a:lnSpc>
            </a:pPr>
            <a:r>
              <a:rPr lang="fr-FR" sz="1800" b="1" dirty="0" smtClean="0">
                <a:solidFill>
                  <a:schemeClr val="bg2">
                    <a:lumMod val="25000"/>
                  </a:schemeClr>
                </a:solidFill>
              </a:rPr>
              <a:t>Les résidents principaux de Port Leucate, Leucate Plage et du Village naturiste sont-ils plus âgés que ceux de Leucate Village et de La </a:t>
            </a:r>
            <a:r>
              <a:rPr lang="fr-FR" sz="1800" b="1" dirty="0" err="1" smtClean="0">
                <a:solidFill>
                  <a:schemeClr val="bg2">
                    <a:lumMod val="25000"/>
                  </a:schemeClr>
                </a:solidFill>
              </a:rPr>
              <a:t>Franqui</a:t>
            </a:r>
            <a:r>
              <a:rPr lang="fr-FR" sz="1800" b="1" dirty="0" smtClean="0">
                <a:solidFill>
                  <a:schemeClr val="bg2">
                    <a:lumMod val="25000"/>
                  </a:schemeClr>
                </a:solidFill>
              </a:rPr>
              <a:t> ou s’agit-il d’un biais de la campagne d’enquête ?</a:t>
            </a:r>
            <a:endParaRPr lang="fr-FR" sz="1800" b="1" dirty="0">
              <a:solidFill>
                <a:schemeClr val="bg2">
                  <a:lumMod val="25000"/>
                </a:schemeClr>
              </a:solidFill>
            </a:endParaRPr>
          </a:p>
        </p:txBody>
      </p:sp>
    </p:spTree>
    <p:extLst>
      <p:ext uri="{BB962C8B-B14F-4D97-AF65-F5344CB8AC3E}">
        <p14:creationId xmlns:p14="http://schemas.microsoft.com/office/powerpoint/2010/main" val="34137805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l"/>
            <a:r>
              <a:rPr lang="fr-FR" dirty="0" smtClean="0">
                <a:latin typeface="+mn-lt"/>
              </a:rPr>
              <a:t>   2 – Méthodologie : enquêtes </a:t>
            </a:r>
            <a:endParaRPr lang="fr-FR" dirty="0">
              <a:latin typeface="+mn-lt"/>
            </a:endParaRPr>
          </a:p>
        </p:txBody>
      </p:sp>
      <p:graphicFrame>
        <p:nvGraphicFramePr>
          <p:cNvPr id="9" name="Tableau 8"/>
          <p:cNvGraphicFramePr>
            <a:graphicFrameLocks noGrp="1"/>
          </p:cNvGraphicFramePr>
          <p:nvPr/>
        </p:nvGraphicFramePr>
        <p:xfrm>
          <a:off x="157944" y="3050497"/>
          <a:ext cx="9598156" cy="2106119"/>
        </p:xfrm>
        <a:graphic>
          <a:graphicData uri="http://schemas.openxmlformats.org/drawingml/2006/table">
            <a:tbl>
              <a:tblPr/>
              <a:tblGrid>
                <a:gridCol w="2089503"/>
                <a:gridCol w="1936978"/>
                <a:gridCol w="2171405"/>
                <a:gridCol w="1693577"/>
                <a:gridCol w="1706693"/>
              </a:tblGrid>
              <a:tr h="702039">
                <a:tc>
                  <a:txBody>
                    <a:bodyPr/>
                    <a:lstStyle/>
                    <a:p>
                      <a:pPr algn="just">
                        <a:lnSpc>
                          <a:spcPct val="115000"/>
                        </a:lnSpc>
                        <a:spcAft>
                          <a:spcPts val="0"/>
                        </a:spcAft>
                      </a:pPr>
                      <a:r>
                        <a:rPr lang="fr-FR" sz="1600" dirty="0">
                          <a:latin typeface="Times New Roman"/>
                          <a:ea typeface="Calibri"/>
                        </a:rPr>
                        <a:t>Secteur d’enquête</a:t>
                      </a:r>
                      <a:endParaRPr lang="fr-FR" sz="1800" dirty="0">
                        <a:latin typeface="Times New Roman"/>
                        <a:ea typeface="Calibri"/>
                      </a:endParaRPr>
                    </a:p>
                  </a:txBody>
                  <a:tcPr marL="100428" marR="1004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0"/>
                        </a:spcAft>
                      </a:pPr>
                      <a:r>
                        <a:rPr lang="fr-FR" sz="1600" dirty="0">
                          <a:latin typeface="Times New Roman"/>
                          <a:ea typeface="Calibri"/>
                        </a:rPr>
                        <a:t>Résidents principaux</a:t>
                      </a:r>
                      <a:endParaRPr lang="fr-FR" sz="1800" dirty="0">
                        <a:latin typeface="Times New Roman"/>
                        <a:ea typeface="Calibri"/>
                      </a:endParaRPr>
                    </a:p>
                  </a:txBody>
                  <a:tcPr marL="100428" marR="100428"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0"/>
                        </a:spcAft>
                      </a:pPr>
                      <a:r>
                        <a:rPr lang="fr-FR" sz="1600">
                          <a:latin typeface="Times New Roman"/>
                          <a:ea typeface="Calibri"/>
                        </a:rPr>
                        <a:t>Résidents secondaires</a:t>
                      </a:r>
                      <a:endParaRPr lang="fr-FR" sz="1800">
                        <a:latin typeface="Times New Roman"/>
                        <a:ea typeface="Calibri"/>
                      </a:endParaRPr>
                    </a:p>
                  </a:txBody>
                  <a:tcPr marL="100428" marR="10042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0"/>
                        </a:spcAft>
                      </a:pPr>
                      <a:r>
                        <a:rPr lang="fr-FR" sz="1600">
                          <a:latin typeface="Times New Roman"/>
                          <a:ea typeface="Calibri"/>
                        </a:rPr>
                        <a:t>Touristes</a:t>
                      </a:r>
                      <a:endParaRPr lang="fr-FR" sz="1800">
                        <a:latin typeface="Times New Roman"/>
                        <a:ea typeface="Calibri"/>
                      </a:endParaRPr>
                    </a:p>
                  </a:txBody>
                  <a:tcPr marL="100428" marR="10042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0"/>
                        </a:spcAft>
                      </a:pPr>
                      <a:r>
                        <a:rPr lang="fr-FR" sz="1600">
                          <a:latin typeface="Times New Roman"/>
                          <a:ea typeface="Calibri"/>
                        </a:rPr>
                        <a:t>Total</a:t>
                      </a:r>
                      <a:endParaRPr lang="fr-FR" sz="1800">
                        <a:latin typeface="Times New Roman"/>
                        <a:ea typeface="Calibri"/>
                      </a:endParaRPr>
                    </a:p>
                  </a:txBody>
                  <a:tcPr marL="100428" marR="100428"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r>
              <a:tr h="351020">
                <a:tc>
                  <a:txBody>
                    <a:bodyPr/>
                    <a:lstStyle/>
                    <a:p>
                      <a:pPr algn="just">
                        <a:lnSpc>
                          <a:spcPct val="115000"/>
                        </a:lnSpc>
                        <a:spcAft>
                          <a:spcPts val="0"/>
                        </a:spcAft>
                      </a:pPr>
                      <a:r>
                        <a:rPr lang="fr-FR" sz="1600">
                          <a:latin typeface="Times New Roman"/>
                          <a:ea typeface="Calibri"/>
                        </a:rPr>
                        <a:t>Leucate Plage</a:t>
                      </a:r>
                      <a:endParaRPr lang="fr-FR" sz="1800">
                        <a:latin typeface="Times New Roman"/>
                        <a:ea typeface="Calibri"/>
                      </a:endParaRPr>
                    </a:p>
                  </a:txBody>
                  <a:tcPr marL="100428" marR="1004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accent3">
                        <a:lumMod val="20000"/>
                        <a:lumOff val="80000"/>
                      </a:schemeClr>
                    </a:solidFill>
                  </a:tcPr>
                </a:tc>
                <a:tc>
                  <a:txBody>
                    <a:bodyPr/>
                    <a:lstStyle/>
                    <a:p>
                      <a:pPr algn="ctr">
                        <a:lnSpc>
                          <a:spcPct val="115000"/>
                        </a:lnSpc>
                        <a:spcAft>
                          <a:spcPts val="0"/>
                        </a:spcAft>
                      </a:pPr>
                      <a:r>
                        <a:rPr lang="fr-FR" sz="1600" dirty="0">
                          <a:latin typeface="Times New Roman"/>
                          <a:ea typeface="Calibri"/>
                        </a:rPr>
                        <a:t>2 % (n=12)</a:t>
                      </a:r>
                      <a:endParaRPr lang="fr-FR" sz="1800" dirty="0">
                        <a:latin typeface="Times New Roman"/>
                        <a:ea typeface="Calibri"/>
                      </a:endParaRPr>
                    </a:p>
                  </a:txBody>
                  <a:tcPr marL="100428" marR="100428"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chemeClr val="accent3">
                        <a:lumMod val="20000"/>
                        <a:lumOff val="80000"/>
                      </a:schemeClr>
                    </a:solidFill>
                  </a:tcPr>
                </a:tc>
                <a:tc>
                  <a:txBody>
                    <a:bodyPr/>
                    <a:lstStyle/>
                    <a:p>
                      <a:pPr algn="ctr">
                        <a:lnSpc>
                          <a:spcPct val="115000"/>
                        </a:lnSpc>
                        <a:spcAft>
                          <a:spcPts val="0"/>
                        </a:spcAft>
                      </a:pPr>
                      <a:r>
                        <a:rPr lang="fr-FR" sz="1600">
                          <a:latin typeface="Times New Roman"/>
                          <a:ea typeface="Calibri"/>
                        </a:rPr>
                        <a:t>4 % (n=18)</a:t>
                      </a:r>
                      <a:endParaRPr lang="fr-FR" sz="1800">
                        <a:latin typeface="Times New Roman"/>
                        <a:ea typeface="Calibri"/>
                      </a:endParaRPr>
                    </a:p>
                  </a:txBody>
                  <a:tcPr marL="100428" marR="100428" marT="0" marB="0" anchor="ctr">
                    <a:lnL>
                      <a:noFill/>
                    </a:lnL>
                    <a:lnR>
                      <a:noFill/>
                    </a:lnR>
                    <a:lnT w="12700" cap="flat" cmpd="sng" algn="ctr">
                      <a:solidFill>
                        <a:srgbClr val="000000"/>
                      </a:solidFill>
                      <a:prstDash val="solid"/>
                      <a:round/>
                      <a:headEnd type="none" w="med" len="med"/>
                      <a:tailEnd type="none" w="med" len="med"/>
                    </a:lnT>
                    <a:lnB>
                      <a:noFill/>
                    </a:lnB>
                    <a:solidFill>
                      <a:schemeClr val="accent3">
                        <a:lumMod val="20000"/>
                        <a:lumOff val="80000"/>
                      </a:schemeClr>
                    </a:solidFill>
                  </a:tcPr>
                </a:tc>
                <a:tc>
                  <a:txBody>
                    <a:bodyPr/>
                    <a:lstStyle/>
                    <a:p>
                      <a:pPr algn="ctr">
                        <a:lnSpc>
                          <a:spcPct val="115000"/>
                        </a:lnSpc>
                        <a:spcAft>
                          <a:spcPts val="0"/>
                        </a:spcAft>
                      </a:pPr>
                      <a:r>
                        <a:rPr lang="fr-FR" sz="1600" b="1" dirty="0">
                          <a:latin typeface="Times New Roman"/>
                          <a:ea typeface="Calibri"/>
                        </a:rPr>
                        <a:t>9 %</a:t>
                      </a:r>
                      <a:r>
                        <a:rPr lang="fr-FR" sz="1600" dirty="0">
                          <a:latin typeface="Times New Roman"/>
                          <a:ea typeface="Calibri"/>
                        </a:rPr>
                        <a:t> (n=42)</a:t>
                      </a:r>
                      <a:endParaRPr lang="fr-FR" sz="1800" dirty="0">
                        <a:latin typeface="Times New Roman"/>
                        <a:ea typeface="Calibri"/>
                      </a:endParaRPr>
                    </a:p>
                  </a:txBody>
                  <a:tcPr marL="100428" marR="100428" marT="0" marB="0" anchor="ctr">
                    <a:lnL>
                      <a:noFill/>
                    </a:lnL>
                    <a:lnR>
                      <a:noFill/>
                    </a:lnR>
                    <a:lnT w="12700" cap="flat" cmpd="sng" algn="ctr">
                      <a:solidFill>
                        <a:srgbClr val="000000"/>
                      </a:solidFill>
                      <a:prstDash val="solid"/>
                      <a:round/>
                      <a:headEnd type="none" w="med" len="med"/>
                      <a:tailEnd type="none" w="med" len="med"/>
                    </a:lnT>
                    <a:lnB>
                      <a:noFill/>
                    </a:lnB>
                    <a:solidFill>
                      <a:schemeClr val="accent3">
                        <a:lumMod val="20000"/>
                        <a:lumOff val="80000"/>
                      </a:schemeClr>
                    </a:solidFill>
                  </a:tcPr>
                </a:tc>
                <a:tc>
                  <a:txBody>
                    <a:bodyPr/>
                    <a:lstStyle/>
                    <a:p>
                      <a:pPr algn="ctr">
                        <a:lnSpc>
                          <a:spcPct val="115000"/>
                        </a:lnSpc>
                        <a:spcAft>
                          <a:spcPts val="0"/>
                        </a:spcAft>
                      </a:pPr>
                      <a:r>
                        <a:rPr lang="fr-FR" sz="1600">
                          <a:latin typeface="Times New Roman"/>
                          <a:ea typeface="Calibri"/>
                        </a:rPr>
                        <a:t>15 % (n=72)</a:t>
                      </a:r>
                      <a:endParaRPr lang="fr-FR" sz="1800">
                        <a:latin typeface="Times New Roman"/>
                        <a:ea typeface="Calibri"/>
                      </a:endParaRPr>
                    </a:p>
                  </a:txBody>
                  <a:tcPr marL="100428" marR="100428"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accent3">
                        <a:lumMod val="20000"/>
                        <a:lumOff val="80000"/>
                      </a:schemeClr>
                    </a:solidFill>
                  </a:tcPr>
                </a:tc>
              </a:tr>
              <a:tr h="351020">
                <a:tc>
                  <a:txBody>
                    <a:bodyPr/>
                    <a:lstStyle/>
                    <a:p>
                      <a:pPr algn="just">
                        <a:lnSpc>
                          <a:spcPct val="115000"/>
                        </a:lnSpc>
                        <a:spcAft>
                          <a:spcPts val="0"/>
                        </a:spcAft>
                      </a:pPr>
                      <a:r>
                        <a:rPr lang="fr-FR" sz="1600" dirty="0">
                          <a:latin typeface="Times New Roman"/>
                          <a:ea typeface="Calibri"/>
                        </a:rPr>
                        <a:t>Village naturiste</a:t>
                      </a:r>
                      <a:endParaRPr lang="fr-FR" sz="1800" dirty="0">
                        <a:latin typeface="Times New Roman"/>
                        <a:ea typeface="Calibri"/>
                      </a:endParaRPr>
                    </a:p>
                  </a:txBody>
                  <a:tcPr marL="100428" marR="1004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accent3">
                        <a:lumMod val="20000"/>
                        <a:lumOff val="80000"/>
                      </a:schemeClr>
                    </a:solidFill>
                  </a:tcPr>
                </a:tc>
                <a:tc>
                  <a:txBody>
                    <a:bodyPr/>
                    <a:lstStyle/>
                    <a:p>
                      <a:pPr algn="ctr">
                        <a:lnSpc>
                          <a:spcPct val="115000"/>
                        </a:lnSpc>
                        <a:spcAft>
                          <a:spcPts val="0"/>
                        </a:spcAft>
                      </a:pPr>
                      <a:r>
                        <a:rPr lang="fr-FR" sz="1600" dirty="0">
                          <a:latin typeface="Times New Roman"/>
                          <a:ea typeface="Calibri"/>
                        </a:rPr>
                        <a:t>5 % (n=23)</a:t>
                      </a:r>
                      <a:endParaRPr lang="fr-FR" sz="1800" dirty="0">
                        <a:latin typeface="Times New Roman"/>
                        <a:ea typeface="Calibri"/>
                      </a:endParaRPr>
                    </a:p>
                  </a:txBody>
                  <a:tcPr marL="100428" marR="100428" marT="0" marB="0" anchor="ctr">
                    <a:lnL w="12700" cap="flat" cmpd="sng" algn="ctr">
                      <a:solidFill>
                        <a:srgbClr val="000000"/>
                      </a:solidFill>
                      <a:prstDash val="solid"/>
                      <a:round/>
                      <a:headEnd type="none" w="med" len="med"/>
                      <a:tailEnd type="none" w="med" len="med"/>
                    </a:lnL>
                    <a:lnR>
                      <a:noFill/>
                    </a:lnR>
                    <a:lnT>
                      <a:noFill/>
                    </a:lnT>
                    <a:lnB>
                      <a:noFill/>
                    </a:lnB>
                    <a:solidFill>
                      <a:schemeClr val="accent3">
                        <a:lumMod val="20000"/>
                        <a:lumOff val="80000"/>
                      </a:schemeClr>
                    </a:solidFill>
                  </a:tcPr>
                </a:tc>
                <a:tc>
                  <a:txBody>
                    <a:bodyPr/>
                    <a:lstStyle/>
                    <a:p>
                      <a:pPr algn="ctr">
                        <a:lnSpc>
                          <a:spcPct val="115000"/>
                        </a:lnSpc>
                        <a:spcAft>
                          <a:spcPts val="0"/>
                        </a:spcAft>
                      </a:pPr>
                      <a:r>
                        <a:rPr lang="fr-FR" sz="1600" dirty="0">
                          <a:latin typeface="Times New Roman"/>
                          <a:ea typeface="Calibri"/>
                        </a:rPr>
                        <a:t>4 % (n=20)</a:t>
                      </a:r>
                      <a:endParaRPr lang="fr-FR" sz="1800" dirty="0">
                        <a:latin typeface="Times New Roman"/>
                        <a:ea typeface="Calibri"/>
                      </a:endParaRPr>
                    </a:p>
                  </a:txBody>
                  <a:tcPr marL="100428" marR="100428" marT="0" marB="0" anchor="ctr">
                    <a:lnL>
                      <a:noFill/>
                    </a:lnL>
                    <a:lnR>
                      <a:noFill/>
                    </a:lnR>
                    <a:lnT>
                      <a:noFill/>
                    </a:lnT>
                    <a:lnB>
                      <a:noFill/>
                    </a:lnB>
                    <a:solidFill>
                      <a:schemeClr val="accent3">
                        <a:lumMod val="20000"/>
                        <a:lumOff val="80000"/>
                      </a:schemeClr>
                    </a:solidFill>
                  </a:tcPr>
                </a:tc>
                <a:tc>
                  <a:txBody>
                    <a:bodyPr/>
                    <a:lstStyle/>
                    <a:p>
                      <a:pPr algn="ctr">
                        <a:lnSpc>
                          <a:spcPct val="115000"/>
                        </a:lnSpc>
                        <a:spcAft>
                          <a:spcPts val="0"/>
                        </a:spcAft>
                      </a:pPr>
                      <a:r>
                        <a:rPr lang="fr-FR" sz="1600">
                          <a:latin typeface="Times New Roman"/>
                          <a:ea typeface="Calibri"/>
                        </a:rPr>
                        <a:t>1 % (n=3)</a:t>
                      </a:r>
                      <a:endParaRPr lang="fr-FR" sz="1800">
                        <a:latin typeface="Times New Roman"/>
                        <a:ea typeface="Calibri"/>
                      </a:endParaRPr>
                    </a:p>
                  </a:txBody>
                  <a:tcPr marL="100428" marR="100428" marT="0" marB="0" anchor="ctr">
                    <a:lnL>
                      <a:noFill/>
                    </a:lnL>
                    <a:lnR>
                      <a:noFill/>
                    </a:lnR>
                    <a:lnT>
                      <a:noFill/>
                    </a:lnT>
                    <a:lnB>
                      <a:noFill/>
                    </a:lnB>
                    <a:solidFill>
                      <a:schemeClr val="accent3">
                        <a:lumMod val="20000"/>
                        <a:lumOff val="80000"/>
                      </a:schemeClr>
                    </a:solidFill>
                  </a:tcPr>
                </a:tc>
                <a:tc>
                  <a:txBody>
                    <a:bodyPr/>
                    <a:lstStyle/>
                    <a:p>
                      <a:pPr algn="ctr">
                        <a:lnSpc>
                          <a:spcPct val="115000"/>
                        </a:lnSpc>
                        <a:spcAft>
                          <a:spcPts val="0"/>
                        </a:spcAft>
                      </a:pPr>
                      <a:r>
                        <a:rPr lang="fr-FR" sz="1600">
                          <a:latin typeface="Times New Roman"/>
                          <a:ea typeface="Calibri"/>
                        </a:rPr>
                        <a:t>9 % (n=46)</a:t>
                      </a:r>
                      <a:endParaRPr lang="fr-FR" sz="1800">
                        <a:latin typeface="Times New Roman"/>
                        <a:ea typeface="Calibri"/>
                      </a:endParaRPr>
                    </a:p>
                  </a:txBody>
                  <a:tcPr marL="100428" marR="100428" marT="0" marB="0" anchor="ctr">
                    <a:lnL>
                      <a:noFill/>
                    </a:lnL>
                    <a:lnR w="12700" cap="flat" cmpd="sng" algn="ctr">
                      <a:solidFill>
                        <a:srgbClr val="000000"/>
                      </a:solidFill>
                      <a:prstDash val="solid"/>
                      <a:round/>
                      <a:headEnd type="none" w="med" len="med"/>
                      <a:tailEnd type="none" w="med" len="med"/>
                    </a:lnR>
                    <a:lnT>
                      <a:noFill/>
                    </a:lnT>
                    <a:lnB>
                      <a:noFill/>
                    </a:lnB>
                    <a:solidFill>
                      <a:schemeClr val="accent3">
                        <a:lumMod val="20000"/>
                        <a:lumOff val="80000"/>
                      </a:schemeClr>
                    </a:solidFill>
                  </a:tcPr>
                </a:tc>
              </a:tr>
              <a:tr h="351020">
                <a:tc>
                  <a:txBody>
                    <a:bodyPr/>
                    <a:lstStyle/>
                    <a:p>
                      <a:pPr algn="just">
                        <a:lnSpc>
                          <a:spcPct val="115000"/>
                        </a:lnSpc>
                        <a:spcAft>
                          <a:spcPts val="0"/>
                        </a:spcAft>
                      </a:pPr>
                      <a:r>
                        <a:rPr lang="fr-FR" sz="1600">
                          <a:latin typeface="Times New Roman"/>
                          <a:ea typeface="Calibri"/>
                        </a:rPr>
                        <a:t>Port Leucate</a:t>
                      </a:r>
                      <a:endParaRPr lang="fr-FR" sz="1800">
                        <a:latin typeface="Times New Roman"/>
                        <a:ea typeface="Calibri"/>
                      </a:endParaRPr>
                    </a:p>
                  </a:txBody>
                  <a:tcPr marL="100428" marR="1004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accent3">
                        <a:lumMod val="20000"/>
                        <a:lumOff val="80000"/>
                      </a:schemeClr>
                    </a:solidFill>
                  </a:tcPr>
                </a:tc>
                <a:tc>
                  <a:txBody>
                    <a:bodyPr/>
                    <a:lstStyle/>
                    <a:p>
                      <a:pPr algn="ctr">
                        <a:lnSpc>
                          <a:spcPct val="115000"/>
                        </a:lnSpc>
                        <a:spcAft>
                          <a:spcPts val="0"/>
                        </a:spcAft>
                      </a:pPr>
                      <a:r>
                        <a:rPr lang="fr-FR" sz="1600" b="1" dirty="0">
                          <a:latin typeface="Times New Roman"/>
                          <a:ea typeface="Calibri"/>
                        </a:rPr>
                        <a:t>32 %</a:t>
                      </a:r>
                      <a:r>
                        <a:rPr lang="fr-FR" sz="1600" dirty="0">
                          <a:latin typeface="Times New Roman"/>
                          <a:ea typeface="Calibri"/>
                        </a:rPr>
                        <a:t> (n=158)</a:t>
                      </a:r>
                      <a:endParaRPr lang="fr-FR" sz="1800" dirty="0">
                        <a:latin typeface="Times New Roman"/>
                        <a:ea typeface="Calibri"/>
                      </a:endParaRPr>
                    </a:p>
                  </a:txBody>
                  <a:tcPr marL="100428" marR="100428" marT="0" marB="0" anchor="ctr">
                    <a:lnL w="12700" cap="flat" cmpd="sng" algn="ctr">
                      <a:solidFill>
                        <a:srgbClr val="000000"/>
                      </a:solidFill>
                      <a:prstDash val="solid"/>
                      <a:round/>
                      <a:headEnd type="none" w="med" len="med"/>
                      <a:tailEnd type="none" w="med" len="med"/>
                    </a:lnL>
                    <a:lnR>
                      <a:noFill/>
                    </a:lnR>
                    <a:lnT>
                      <a:noFill/>
                    </a:lnT>
                    <a:lnB>
                      <a:noFill/>
                    </a:lnB>
                    <a:solidFill>
                      <a:schemeClr val="accent3">
                        <a:lumMod val="20000"/>
                        <a:lumOff val="80000"/>
                      </a:schemeClr>
                    </a:solidFill>
                  </a:tcPr>
                </a:tc>
                <a:tc>
                  <a:txBody>
                    <a:bodyPr/>
                    <a:lstStyle/>
                    <a:p>
                      <a:pPr algn="ctr">
                        <a:lnSpc>
                          <a:spcPct val="115000"/>
                        </a:lnSpc>
                        <a:spcAft>
                          <a:spcPts val="0"/>
                        </a:spcAft>
                      </a:pPr>
                      <a:r>
                        <a:rPr lang="fr-FR" sz="1600" b="1" dirty="0">
                          <a:latin typeface="Times New Roman"/>
                          <a:ea typeface="Calibri"/>
                        </a:rPr>
                        <a:t>36 %</a:t>
                      </a:r>
                      <a:r>
                        <a:rPr lang="fr-FR" sz="1600" dirty="0">
                          <a:latin typeface="Times New Roman"/>
                          <a:ea typeface="Calibri"/>
                        </a:rPr>
                        <a:t> (n=174)</a:t>
                      </a:r>
                      <a:endParaRPr lang="fr-FR" sz="1800" dirty="0">
                        <a:latin typeface="Times New Roman"/>
                        <a:ea typeface="Calibri"/>
                      </a:endParaRPr>
                    </a:p>
                  </a:txBody>
                  <a:tcPr marL="100428" marR="100428" marT="0" marB="0" anchor="ctr">
                    <a:lnL>
                      <a:noFill/>
                    </a:lnL>
                    <a:lnR>
                      <a:noFill/>
                    </a:lnR>
                    <a:lnT>
                      <a:noFill/>
                    </a:lnT>
                    <a:lnB>
                      <a:noFill/>
                    </a:lnB>
                    <a:solidFill>
                      <a:schemeClr val="accent3">
                        <a:lumMod val="20000"/>
                        <a:lumOff val="80000"/>
                      </a:schemeClr>
                    </a:solidFill>
                  </a:tcPr>
                </a:tc>
                <a:tc>
                  <a:txBody>
                    <a:bodyPr/>
                    <a:lstStyle/>
                    <a:p>
                      <a:pPr algn="ctr">
                        <a:lnSpc>
                          <a:spcPct val="115000"/>
                        </a:lnSpc>
                        <a:spcAft>
                          <a:spcPts val="0"/>
                        </a:spcAft>
                      </a:pPr>
                      <a:r>
                        <a:rPr lang="fr-FR" sz="1600" b="1" dirty="0">
                          <a:latin typeface="Times New Roman"/>
                          <a:ea typeface="Calibri"/>
                        </a:rPr>
                        <a:t>9 %</a:t>
                      </a:r>
                      <a:r>
                        <a:rPr lang="fr-FR" sz="1600" dirty="0">
                          <a:latin typeface="Times New Roman"/>
                          <a:ea typeface="Calibri"/>
                        </a:rPr>
                        <a:t> (n=43)</a:t>
                      </a:r>
                      <a:endParaRPr lang="fr-FR" sz="1800" dirty="0">
                        <a:latin typeface="Times New Roman"/>
                        <a:ea typeface="Calibri"/>
                      </a:endParaRPr>
                    </a:p>
                  </a:txBody>
                  <a:tcPr marL="100428" marR="100428" marT="0" marB="0" anchor="ctr">
                    <a:lnL>
                      <a:noFill/>
                    </a:lnL>
                    <a:lnR>
                      <a:noFill/>
                    </a:lnR>
                    <a:lnT>
                      <a:noFill/>
                    </a:lnT>
                    <a:lnB>
                      <a:noFill/>
                    </a:lnB>
                    <a:solidFill>
                      <a:schemeClr val="accent3">
                        <a:lumMod val="20000"/>
                        <a:lumOff val="80000"/>
                      </a:schemeClr>
                    </a:solidFill>
                  </a:tcPr>
                </a:tc>
                <a:tc>
                  <a:txBody>
                    <a:bodyPr/>
                    <a:lstStyle/>
                    <a:p>
                      <a:pPr algn="ctr">
                        <a:lnSpc>
                          <a:spcPct val="115000"/>
                        </a:lnSpc>
                        <a:spcAft>
                          <a:spcPts val="0"/>
                        </a:spcAft>
                      </a:pPr>
                      <a:r>
                        <a:rPr lang="fr-FR" sz="1600">
                          <a:latin typeface="Times New Roman"/>
                          <a:ea typeface="Calibri"/>
                        </a:rPr>
                        <a:t>76 % (n=375)</a:t>
                      </a:r>
                      <a:endParaRPr lang="fr-FR" sz="1800">
                        <a:latin typeface="Times New Roman"/>
                        <a:ea typeface="Calibri"/>
                      </a:endParaRPr>
                    </a:p>
                  </a:txBody>
                  <a:tcPr marL="100428" marR="100428" marT="0" marB="0" anchor="ctr">
                    <a:lnL>
                      <a:noFill/>
                    </a:lnL>
                    <a:lnR w="12700" cap="flat" cmpd="sng" algn="ctr">
                      <a:solidFill>
                        <a:srgbClr val="000000"/>
                      </a:solidFill>
                      <a:prstDash val="solid"/>
                      <a:round/>
                      <a:headEnd type="none" w="med" len="med"/>
                      <a:tailEnd type="none" w="med" len="med"/>
                    </a:lnR>
                    <a:lnT>
                      <a:noFill/>
                    </a:lnT>
                    <a:lnB>
                      <a:noFill/>
                    </a:lnB>
                    <a:solidFill>
                      <a:schemeClr val="accent3">
                        <a:lumMod val="20000"/>
                        <a:lumOff val="80000"/>
                      </a:schemeClr>
                    </a:solidFill>
                  </a:tcPr>
                </a:tc>
              </a:tr>
              <a:tr h="351020">
                <a:tc>
                  <a:txBody>
                    <a:bodyPr/>
                    <a:lstStyle/>
                    <a:p>
                      <a:pPr algn="just">
                        <a:lnSpc>
                          <a:spcPct val="115000"/>
                        </a:lnSpc>
                        <a:spcAft>
                          <a:spcPts val="0"/>
                        </a:spcAft>
                      </a:pPr>
                      <a:r>
                        <a:rPr lang="fr-FR" sz="1600" dirty="0">
                          <a:latin typeface="Times New Roman"/>
                          <a:ea typeface="Calibri"/>
                        </a:rPr>
                        <a:t>Total</a:t>
                      </a:r>
                      <a:endParaRPr lang="fr-FR" sz="1800" dirty="0">
                        <a:latin typeface="Times New Roman"/>
                        <a:ea typeface="Calibri"/>
                      </a:endParaRPr>
                    </a:p>
                  </a:txBody>
                  <a:tcPr marL="100428" marR="1004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0"/>
                        </a:spcAft>
                      </a:pPr>
                      <a:r>
                        <a:rPr lang="fr-FR" sz="1600" dirty="0">
                          <a:latin typeface="Times New Roman"/>
                          <a:ea typeface="Calibri"/>
                        </a:rPr>
                        <a:t>39 % (n=193)</a:t>
                      </a:r>
                      <a:endParaRPr lang="fr-FR" sz="1800" dirty="0">
                        <a:latin typeface="Times New Roman"/>
                        <a:ea typeface="Calibri"/>
                      </a:endParaRPr>
                    </a:p>
                  </a:txBody>
                  <a:tcPr marL="100428" marR="100428"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0"/>
                        </a:spcAft>
                      </a:pPr>
                      <a:r>
                        <a:rPr lang="fr-FR" sz="1600" dirty="0">
                          <a:latin typeface="Times New Roman"/>
                          <a:ea typeface="Calibri"/>
                        </a:rPr>
                        <a:t>43 % (n=212)</a:t>
                      </a:r>
                      <a:endParaRPr lang="fr-FR" sz="1800" dirty="0">
                        <a:latin typeface="Times New Roman"/>
                        <a:ea typeface="Calibri"/>
                      </a:endParaRPr>
                    </a:p>
                  </a:txBody>
                  <a:tcPr marL="100428" marR="100428" marT="0" marB="0" anchor="ctr">
                    <a:lnL>
                      <a:noFill/>
                    </a:lnL>
                    <a:lnR>
                      <a:noFill/>
                    </a:lnR>
                    <a:lnT>
                      <a:noFill/>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0"/>
                        </a:spcAft>
                      </a:pPr>
                      <a:r>
                        <a:rPr lang="fr-FR" sz="1600" dirty="0">
                          <a:latin typeface="Times New Roman"/>
                          <a:ea typeface="Calibri"/>
                        </a:rPr>
                        <a:t>18 % (n=88)</a:t>
                      </a:r>
                      <a:endParaRPr lang="fr-FR" sz="1800" dirty="0">
                        <a:latin typeface="Times New Roman"/>
                        <a:ea typeface="Calibri"/>
                      </a:endParaRPr>
                    </a:p>
                  </a:txBody>
                  <a:tcPr marL="100428" marR="100428" marT="0" marB="0" anchor="ctr">
                    <a:lnL>
                      <a:noFill/>
                    </a:lnL>
                    <a:lnR>
                      <a:noFill/>
                    </a:lnR>
                    <a:lnT>
                      <a:noFill/>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0"/>
                        </a:spcAft>
                      </a:pPr>
                      <a:r>
                        <a:rPr lang="fr-FR" sz="1600" dirty="0">
                          <a:latin typeface="Times New Roman"/>
                          <a:ea typeface="Calibri"/>
                        </a:rPr>
                        <a:t>100 % (n=493)</a:t>
                      </a:r>
                      <a:endParaRPr lang="fr-FR" sz="1800" dirty="0">
                        <a:latin typeface="Times New Roman"/>
                        <a:ea typeface="Calibri"/>
                      </a:endParaRPr>
                    </a:p>
                  </a:txBody>
                  <a:tcPr marL="100428" marR="100428"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accent3">
                        <a:lumMod val="20000"/>
                        <a:lumOff val="80000"/>
                      </a:schemeClr>
                    </a:solidFill>
                  </a:tcPr>
                </a:tc>
              </a:tr>
            </a:tbl>
          </a:graphicData>
        </a:graphic>
      </p:graphicFrame>
      <p:sp>
        <p:nvSpPr>
          <p:cNvPr id="10" name="Rectangle 9"/>
          <p:cNvSpPr/>
          <p:nvPr/>
        </p:nvSpPr>
        <p:spPr>
          <a:xfrm>
            <a:off x="1154236" y="2213681"/>
            <a:ext cx="7719935" cy="646331"/>
          </a:xfrm>
          <a:prstGeom prst="rect">
            <a:avLst/>
          </a:prstGeom>
        </p:spPr>
        <p:txBody>
          <a:bodyPr wrap="square">
            <a:spAutoFit/>
          </a:bodyPr>
          <a:lstStyle/>
          <a:p>
            <a:pPr algn="ctr"/>
            <a:r>
              <a:rPr lang="fr-FR" sz="1800" b="1" i="1" dirty="0" smtClean="0"/>
              <a:t>Répartition des enquêtes sur Leucate en fonction du lieu de résidence et du profil de la personne interrogée</a:t>
            </a:r>
            <a:endParaRPr lang="fr-FR" sz="1800" b="1" i="1" dirty="0"/>
          </a:p>
        </p:txBody>
      </p:sp>
      <p:sp>
        <p:nvSpPr>
          <p:cNvPr id="11" name="Rectangle 10"/>
          <p:cNvSpPr/>
          <p:nvPr/>
        </p:nvSpPr>
        <p:spPr>
          <a:xfrm>
            <a:off x="7791242" y="5201586"/>
            <a:ext cx="2114758" cy="340093"/>
          </a:xfrm>
          <a:prstGeom prst="rect">
            <a:avLst/>
          </a:prstGeom>
        </p:spPr>
        <p:txBody>
          <a:bodyPr wrap="square">
            <a:spAutoFit/>
          </a:bodyPr>
          <a:lstStyle/>
          <a:p>
            <a:pPr algn="just">
              <a:lnSpc>
                <a:spcPct val="115000"/>
              </a:lnSpc>
              <a:spcAft>
                <a:spcPts val="0"/>
              </a:spcAft>
            </a:pPr>
            <a:r>
              <a:rPr lang="fr-FR" sz="1400" dirty="0" smtClean="0">
                <a:latin typeface="Times New Roman"/>
                <a:ea typeface="Calibri"/>
              </a:rPr>
              <a:t>taux de réponse = 100 %</a:t>
            </a:r>
            <a:endParaRPr lang="fr-FR" sz="1400" dirty="0">
              <a:latin typeface="Times New Roman"/>
              <a:ea typeface="Calibri"/>
            </a:endParaRPr>
          </a:p>
        </p:txBody>
      </p:sp>
    </p:spTree>
    <p:extLst>
      <p:ext uri="{BB962C8B-B14F-4D97-AF65-F5344CB8AC3E}">
        <p14:creationId xmlns:p14="http://schemas.microsoft.com/office/powerpoint/2010/main" val="1574443078"/>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l"/>
            <a:r>
              <a:rPr lang="fr-FR" dirty="0" smtClean="0">
                <a:latin typeface="+mn-lt"/>
              </a:rPr>
              <a:t>   2 – Méthodologie : enquêtes </a:t>
            </a:r>
            <a:endParaRPr lang="fr-FR" dirty="0">
              <a:latin typeface="+mn-lt"/>
            </a:endParaRPr>
          </a:p>
        </p:txBody>
      </p:sp>
      <p:graphicFrame>
        <p:nvGraphicFramePr>
          <p:cNvPr id="9" name="Graphique 8"/>
          <p:cNvGraphicFramePr/>
          <p:nvPr/>
        </p:nvGraphicFramePr>
        <p:xfrm>
          <a:off x="307844" y="2654040"/>
          <a:ext cx="9288594" cy="3267075"/>
        </p:xfrm>
        <a:graphic>
          <a:graphicData uri="http://schemas.openxmlformats.org/drawingml/2006/chart">
            <c:chart xmlns:c="http://schemas.openxmlformats.org/drawingml/2006/chart" xmlns:r="http://schemas.openxmlformats.org/officeDocument/2006/relationships" r:id="rId2"/>
          </a:graphicData>
        </a:graphic>
      </p:graphicFrame>
      <p:cxnSp>
        <p:nvCxnSpPr>
          <p:cNvPr id="12" name="Connecteur droit 11"/>
          <p:cNvCxnSpPr/>
          <p:nvPr/>
        </p:nvCxnSpPr>
        <p:spPr>
          <a:xfrm flipV="1">
            <a:off x="2188564" y="3102964"/>
            <a:ext cx="0" cy="2353456"/>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3" name="Connecteur droit 12"/>
          <p:cNvCxnSpPr/>
          <p:nvPr/>
        </p:nvCxnSpPr>
        <p:spPr>
          <a:xfrm flipV="1">
            <a:off x="5201587" y="3102964"/>
            <a:ext cx="0" cy="2353456"/>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V="1">
            <a:off x="8199620" y="3102964"/>
            <a:ext cx="0" cy="2353456"/>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sp>
        <p:nvSpPr>
          <p:cNvPr id="15" name="Rectangle 14"/>
          <p:cNvSpPr/>
          <p:nvPr/>
        </p:nvSpPr>
        <p:spPr>
          <a:xfrm>
            <a:off x="307844" y="1728317"/>
            <a:ext cx="9288594" cy="707886"/>
          </a:xfrm>
          <a:prstGeom prst="rect">
            <a:avLst/>
          </a:prstGeom>
        </p:spPr>
        <p:txBody>
          <a:bodyPr wrap="square">
            <a:spAutoFit/>
          </a:bodyPr>
          <a:lstStyle/>
          <a:p>
            <a:pPr algn="ctr"/>
            <a:r>
              <a:rPr lang="fr-FR" b="1" i="1" dirty="0" smtClean="0"/>
              <a:t>Répartition des résidents principaux, des résidents secondaires et des touristes par tranche d’âge</a:t>
            </a:r>
            <a:endParaRPr lang="fr-FR" b="1" i="1" dirty="0"/>
          </a:p>
        </p:txBody>
      </p:sp>
      <p:sp>
        <p:nvSpPr>
          <p:cNvPr id="16" name="Rectangle 15"/>
          <p:cNvSpPr/>
          <p:nvPr/>
        </p:nvSpPr>
        <p:spPr>
          <a:xfrm>
            <a:off x="4598468" y="6199072"/>
            <a:ext cx="4953000" cy="307777"/>
          </a:xfrm>
          <a:prstGeom prst="rect">
            <a:avLst/>
          </a:prstGeom>
        </p:spPr>
        <p:txBody>
          <a:bodyPr>
            <a:spAutoFit/>
          </a:bodyPr>
          <a:lstStyle/>
          <a:p>
            <a:r>
              <a:rPr lang="fr-FR" sz="1400" dirty="0" smtClean="0"/>
              <a:t>n = 493, taux de réponse = 100 %, Enquête CRISSIS, avril-juin 2015</a:t>
            </a:r>
            <a:endParaRPr lang="fr-FR" sz="1400" dirty="0"/>
          </a:p>
        </p:txBody>
      </p:sp>
    </p:spTree>
    <p:extLst>
      <p:ext uri="{BB962C8B-B14F-4D97-AF65-F5344CB8AC3E}">
        <p14:creationId xmlns:p14="http://schemas.microsoft.com/office/powerpoint/2010/main" val="241514629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1000"/>
                                        <p:tgtEl>
                                          <p:spTgt spid="12"/>
                                        </p:tgtEl>
                                      </p:cBhvr>
                                    </p:animEffect>
                                  </p:childTnLst>
                                </p:cTn>
                              </p:par>
                              <p:par>
                                <p:cTn id="8" presetID="22" presetClass="entr" presetSubtype="4"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down)">
                                      <p:cBhvr>
                                        <p:cTn id="10" dur="1000"/>
                                        <p:tgtEl>
                                          <p:spTgt spid="13"/>
                                        </p:tgtEl>
                                      </p:cBhvr>
                                    </p:animEffect>
                                  </p:childTnLst>
                                </p:cTn>
                              </p:par>
                              <p:par>
                                <p:cTn id="11" presetID="2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down)">
                                      <p:cBhvr>
                                        <p:cTn id="13"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l"/>
            <a:r>
              <a:rPr lang="fr-FR" dirty="0" smtClean="0">
                <a:latin typeface="+mn-lt"/>
              </a:rPr>
              <a:t>   2 – Méthodologie : enquêtes </a:t>
            </a:r>
            <a:endParaRPr lang="fr-FR" dirty="0">
              <a:latin typeface="+mn-lt"/>
            </a:endParaRPr>
          </a:p>
        </p:txBody>
      </p:sp>
      <p:graphicFrame>
        <p:nvGraphicFramePr>
          <p:cNvPr id="9" name="Graphique 8"/>
          <p:cNvGraphicFramePr/>
          <p:nvPr/>
        </p:nvGraphicFramePr>
        <p:xfrm>
          <a:off x="307844" y="2654040"/>
          <a:ext cx="9288594" cy="3267075"/>
        </p:xfrm>
        <a:graphic>
          <a:graphicData uri="http://schemas.openxmlformats.org/drawingml/2006/chart">
            <c:chart xmlns:c="http://schemas.openxmlformats.org/drawingml/2006/chart" xmlns:r="http://schemas.openxmlformats.org/officeDocument/2006/relationships" r:id="rId2"/>
          </a:graphicData>
        </a:graphic>
      </p:graphicFrame>
      <p:cxnSp>
        <p:nvCxnSpPr>
          <p:cNvPr id="12" name="Connecteur droit 11"/>
          <p:cNvCxnSpPr/>
          <p:nvPr/>
        </p:nvCxnSpPr>
        <p:spPr>
          <a:xfrm flipV="1">
            <a:off x="2188564" y="3102964"/>
            <a:ext cx="0" cy="2353456"/>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3" name="Connecteur droit 12"/>
          <p:cNvCxnSpPr/>
          <p:nvPr/>
        </p:nvCxnSpPr>
        <p:spPr>
          <a:xfrm flipV="1">
            <a:off x="5201587" y="3102964"/>
            <a:ext cx="0" cy="2353456"/>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V="1">
            <a:off x="8199620" y="3102964"/>
            <a:ext cx="0" cy="2353456"/>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sp>
        <p:nvSpPr>
          <p:cNvPr id="15" name="Rectangle 14"/>
          <p:cNvSpPr/>
          <p:nvPr/>
        </p:nvSpPr>
        <p:spPr>
          <a:xfrm>
            <a:off x="307844" y="1728317"/>
            <a:ext cx="9288594" cy="707886"/>
          </a:xfrm>
          <a:prstGeom prst="rect">
            <a:avLst/>
          </a:prstGeom>
        </p:spPr>
        <p:txBody>
          <a:bodyPr wrap="square">
            <a:spAutoFit/>
          </a:bodyPr>
          <a:lstStyle/>
          <a:p>
            <a:pPr algn="ctr"/>
            <a:r>
              <a:rPr lang="fr-FR" i="1" dirty="0" smtClean="0"/>
              <a:t>Répartition des résidents principaux, des résidents secondaires et des touristes par tranche d’âge</a:t>
            </a:r>
            <a:endParaRPr lang="fr-FR" i="1" dirty="0"/>
          </a:p>
        </p:txBody>
      </p:sp>
      <p:sp>
        <p:nvSpPr>
          <p:cNvPr id="16" name="Rectangle 15"/>
          <p:cNvSpPr/>
          <p:nvPr/>
        </p:nvSpPr>
        <p:spPr>
          <a:xfrm>
            <a:off x="4598468" y="6199072"/>
            <a:ext cx="4953000" cy="307777"/>
          </a:xfrm>
          <a:prstGeom prst="rect">
            <a:avLst/>
          </a:prstGeom>
        </p:spPr>
        <p:txBody>
          <a:bodyPr>
            <a:spAutoFit/>
          </a:bodyPr>
          <a:lstStyle/>
          <a:p>
            <a:r>
              <a:rPr lang="fr-FR" sz="1400" dirty="0" smtClean="0"/>
              <a:t>n = 493, taux de réponse = 100 %, Enquête CRISSIS, avril-juin 2015</a:t>
            </a:r>
            <a:endParaRPr lang="fr-FR" sz="1400" dirty="0"/>
          </a:p>
        </p:txBody>
      </p:sp>
      <p:sp>
        <p:nvSpPr>
          <p:cNvPr id="10" name="Rectangle 9"/>
          <p:cNvSpPr/>
          <p:nvPr/>
        </p:nvSpPr>
        <p:spPr>
          <a:xfrm>
            <a:off x="914401" y="3962190"/>
            <a:ext cx="8175009" cy="1200329"/>
          </a:xfrm>
          <a:prstGeom prst="rect">
            <a:avLst/>
          </a:prstGeom>
          <a:solidFill>
            <a:schemeClr val="accent6">
              <a:lumMod val="20000"/>
              <a:lumOff val="80000"/>
              <a:alpha val="90000"/>
            </a:schemeClr>
          </a:solidFill>
        </p:spPr>
        <p:style>
          <a:lnRef idx="2">
            <a:schemeClr val="accent3">
              <a:shade val="50000"/>
            </a:schemeClr>
          </a:lnRef>
          <a:fillRef idx="1">
            <a:schemeClr val="accent3"/>
          </a:fillRef>
          <a:effectRef idx="0">
            <a:schemeClr val="accent3"/>
          </a:effectRef>
          <a:fontRef idx="minor">
            <a:schemeClr val="lt1"/>
          </a:fontRef>
        </p:style>
        <p:txBody>
          <a:bodyPr wrap="square">
            <a:spAutoFit/>
          </a:bodyPr>
          <a:lstStyle/>
          <a:p>
            <a:pPr algn="just"/>
            <a:r>
              <a:rPr lang="fr-FR" sz="2400" b="1" dirty="0" smtClean="0">
                <a:solidFill>
                  <a:schemeClr val="bg2">
                    <a:lumMod val="25000"/>
                  </a:schemeClr>
                </a:solidFill>
              </a:rPr>
              <a:t>Les résultats et les conclusions qui seront exprimés sur les perceptions et les représentations sociales sont principalement celles d’une génération, </a:t>
            </a:r>
            <a:r>
              <a:rPr lang="fr-FR" sz="2400" b="1" dirty="0" smtClean="0">
                <a:solidFill>
                  <a:srgbClr val="FFC000"/>
                </a:solidFill>
              </a:rPr>
              <a:t>les plus de 60 ans</a:t>
            </a:r>
            <a:endParaRPr lang="fr-FR" sz="2400" dirty="0">
              <a:solidFill>
                <a:srgbClr val="FFC000"/>
              </a:solidFill>
            </a:endParaRPr>
          </a:p>
        </p:txBody>
      </p:sp>
    </p:spTree>
    <p:extLst>
      <p:ext uri="{BB962C8B-B14F-4D97-AF65-F5344CB8AC3E}">
        <p14:creationId xmlns:p14="http://schemas.microsoft.com/office/powerpoint/2010/main" val="705610598"/>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l"/>
            <a:r>
              <a:rPr lang="fr-FR" sz="2800" dirty="0" smtClean="0">
                <a:latin typeface="+mn-lt"/>
              </a:rPr>
              <a:t>   3 – Résultats : faible perception ou négation du risque de submersion marine</a:t>
            </a:r>
            <a:endParaRPr lang="fr-FR" sz="2800" dirty="0">
              <a:latin typeface="+mn-lt"/>
            </a:endParaRPr>
          </a:p>
        </p:txBody>
      </p:sp>
      <p:graphicFrame>
        <p:nvGraphicFramePr>
          <p:cNvPr id="6" name="Graphique 5"/>
          <p:cNvGraphicFramePr/>
          <p:nvPr/>
        </p:nvGraphicFramePr>
        <p:xfrm>
          <a:off x="1858780" y="2179508"/>
          <a:ext cx="6535712" cy="4296243"/>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p:cNvSpPr/>
          <p:nvPr/>
        </p:nvSpPr>
        <p:spPr>
          <a:xfrm>
            <a:off x="1394086" y="1456022"/>
            <a:ext cx="7180289" cy="646331"/>
          </a:xfrm>
          <a:prstGeom prst="rect">
            <a:avLst/>
          </a:prstGeom>
        </p:spPr>
        <p:txBody>
          <a:bodyPr wrap="square">
            <a:spAutoFit/>
          </a:bodyPr>
          <a:lstStyle/>
          <a:p>
            <a:pPr algn="ctr"/>
            <a:r>
              <a:rPr lang="fr-FR" sz="1800" b="1" i="1" dirty="0" smtClean="0"/>
              <a:t>Réponse en fonction du profil à la question : « pensez-vous habiter une zone à risque de submersion marine ? »</a:t>
            </a:r>
            <a:endParaRPr lang="fr-FR" sz="1800" b="1" i="1" dirty="0"/>
          </a:p>
        </p:txBody>
      </p:sp>
      <p:sp>
        <p:nvSpPr>
          <p:cNvPr id="8" name="Rectangle 7"/>
          <p:cNvSpPr/>
          <p:nvPr/>
        </p:nvSpPr>
        <p:spPr>
          <a:xfrm>
            <a:off x="1394086" y="6503658"/>
            <a:ext cx="7480093" cy="307777"/>
          </a:xfrm>
          <a:prstGeom prst="rect">
            <a:avLst/>
          </a:prstGeom>
        </p:spPr>
        <p:txBody>
          <a:bodyPr wrap="square">
            <a:spAutoFit/>
          </a:bodyPr>
          <a:lstStyle/>
          <a:p>
            <a:r>
              <a:rPr lang="fr-FR" sz="1400" dirty="0" smtClean="0"/>
              <a:t>n = 493, taux de réponse = 100 %, test du Khi² peu significatif à 6 %, enquête CRISSIS, avril-juin 2015</a:t>
            </a:r>
            <a:endParaRPr lang="fr-FR" sz="1400" dirty="0"/>
          </a:p>
        </p:txBody>
      </p:sp>
      <p:cxnSp>
        <p:nvCxnSpPr>
          <p:cNvPr id="10" name="Connecteur droit 9"/>
          <p:cNvCxnSpPr/>
          <p:nvPr/>
        </p:nvCxnSpPr>
        <p:spPr>
          <a:xfrm>
            <a:off x="2251881" y="4694830"/>
            <a:ext cx="1692322" cy="0"/>
          </a:xfrm>
          <a:prstGeom prst="line">
            <a:avLst/>
          </a:prstGeom>
          <a:ln w="762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2" name="Connecteur droit 11"/>
          <p:cNvCxnSpPr/>
          <p:nvPr/>
        </p:nvCxnSpPr>
        <p:spPr>
          <a:xfrm>
            <a:off x="4271749" y="4640238"/>
            <a:ext cx="1624084" cy="0"/>
          </a:xfrm>
          <a:prstGeom prst="line">
            <a:avLst/>
          </a:prstGeom>
          <a:ln w="762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a:off x="6346209" y="5090615"/>
            <a:ext cx="1596788" cy="0"/>
          </a:xfrm>
          <a:prstGeom prst="line">
            <a:avLst/>
          </a:prstGeom>
          <a:ln w="76200">
            <a:solidFill>
              <a:srgbClr val="FFC000"/>
            </a:solidFill>
          </a:ln>
        </p:spPr>
        <p:style>
          <a:lnRef idx="2">
            <a:schemeClr val="accent1"/>
          </a:lnRef>
          <a:fillRef idx="0">
            <a:schemeClr val="accent1"/>
          </a:fillRef>
          <a:effectRef idx="1">
            <a:schemeClr val="accent1"/>
          </a:effectRef>
          <a:fontRef idx="minor">
            <a:schemeClr val="tx1"/>
          </a:fontRef>
        </p:style>
      </p:cxnSp>
      <p:sp>
        <p:nvSpPr>
          <p:cNvPr id="15" name="ZoneTexte 14"/>
          <p:cNvSpPr txBox="1"/>
          <p:nvPr/>
        </p:nvSpPr>
        <p:spPr>
          <a:xfrm>
            <a:off x="2808067" y="5295331"/>
            <a:ext cx="590226" cy="461665"/>
          </a:xfrm>
          <a:prstGeom prst="rect">
            <a:avLst/>
          </a:prstGeom>
          <a:noFill/>
        </p:spPr>
        <p:txBody>
          <a:bodyPr wrap="none" rtlCol="0">
            <a:spAutoFit/>
          </a:bodyPr>
          <a:lstStyle/>
          <a:p>
            <a:r>
              <a:rPr lang="en-GB" sz="2400" b="1" dirty="0" err="1" smtClean="0">
                <a:solidFill>
                  <a:srgbClr val="FFC000"/>
                </a:solidFill>
              </a:rPr>
              <a:t>oui</a:t>
            </a:r>
            <a:endParaRPr lang="en-GB" sz="2400" b="1" dirty="0">
              <a:solidFill>
                <a:srgbClr val="FFC000"/>
              </a:solidFill>
            </a:endParaRPr>
          </a:p>
        </p:txBody>
      </p:sp>
      <p:sp>
        <p:nvSpPr>
          <p:cNvPr id="16" name="ZoneTexte 15"/>
          <p:cNvSpPr txBox="1"/>
          <p:nvPr/>
        </p:nvSpPr>
        <p:spPr>
          <a:xfrm>
            <a:off x="4789267" y="5216898"/>
            <a:ext cx="590226" cy="461665"/>
          </a:xfrm>
          <a:prstGeom prst="rect">
            <a:avLst/>
          </a:prstGeom>
          <a:noFill/>
        </p:spPr>
        <p:txBody>
          <a:bodyPr wrap="none" rtlCol="0">
            <a:spAutoFit/>
          </a:bodyPr>
          <a:lstStyle/>
          <a:p>
            <a:r>
              <a:rPr lang="en-GB" sz="2400" b="1" dirty="0" err="1" smtClean="0">
                <a:solidFill>
                  <a:srgbClr val="FFC000"/>
                </a:solidFill>
              </a:rPr>
              <a:t>oui</a:t>
            </a:r>
            <a:endParaRPr lang="en-GB" sz="2400" b="1" dirty="0">
              <a:solidFill>
                <a:srgbClr val="FFC000"/>
              </a:solidFill>
            </a:endParaRPr>
          </a:p>
        </p:txBody>
      </p:sp>
      <p:sp>
        <p:nvSpPr>
          <p:cNvPr id="17" name="ZoneTexte 16"/>
          <p:cNvSpPr txBox="1"/>
          <p:nvPr/>
        </p:nvSpPr>
        <p:spPr>
          <a:xfrm>
            <a:off x="6864824" y="5312434"/>
            <a:ext cx="590226" cy="461665"/>
          </a:xfrm>
          <a:prstGeom prst="rect">
            <a:avLst/>
          </a:prstGeom>
          <a:noFill/>
        </p:spPr>
        <p:txBody>
          <a:bodyPr wrap="none" rtlCol="0">
            <a:spAutoFit/>
          </a:bodyPr>
          <a:lstStyle/>
          <a:p>
            <a:r>
              <a:rPr lang="en-GB" sz="2400" b="1" dirty="0" err="1" smtClean="0">
                <a:solidFill>
                  <a:srgbClr val="FFC000"/>
                </a:solidFill>
              </a:rPr>
              <a:t>oui</a:t>
            </a:r>
            <a:endParaRPr lang="en-GB" sz="2400" b="1" dirty="0">
              <a:solidFill>
                <a:srgbClr val="FFC000"/>
              </a:solidFill>
            </a:endParaRPr>
          </a:p>
        </p:txBody>
      </p:sp>
    </p:spTree>
    <p:extLst>
      <p:ext uri="{BB962C8B-B14F-4D97-AF65-F5344CB8AC3E}">
        <p14:creationId xmlns:p14="http://schemas.microsoft.com/office/powerpoint/2010/main" val="245397442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22" presetClass="entr" presetSubtype="8"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left)">
                                      <p:cBhvr>
                                        <p:cTn id="10" dur="500"/>
                                        <p:tgtEl>
                                          <p:spTgt spid="12"/>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left)">
                                      <p:cBhvr>
                                        <p:cTn id="13" dur="500"/>
                                        <p:tgtEl>
                                          <p:spTgt spid="15"/>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left)">
                                      <p:cBhvr>
                                        <p:cTn id="16" dur="500"/>
                                        <p:tgtEl>
                                          <p:spTgt spid="16"/>
                                        </p:tgtEl>
                                      </p:cBhvr>
                                    </p:animEffect>
                                  </p:childTnLst>
                                </p:cTn>
                              </p:par>
                              <p:par>
                                <p:cTn id="17" presetID="22" presetClass="entr" presetSubtype="8"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500"/>
                                        <p:tgtEl>
                                          <p:spTgt spid="14"/>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left)">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au 8"/>
          <p:cNvGraphicFramePr>
            <a:graphicFrameLocks noGrp="1"/>
          </p:cNvGraphicFramePr>
          <p:nvPr/>
        </p:nvGraphicFramePr>
        <p:xfrm>
          <a:off x="307844" y="2300352"/>
          <a:ext cx="9288594" cy="3925823"/>
        </p:xfrm>
        <a:graphic>
          <a:graphicData uri="http://schemas.openxmlformats.org/drawingml/2006/table">
            <a:tbl>
              <a:tblPr/>
              <a:tblGrid>
                <a:gridCol w="2188432"/>
                <a:gridCol w="877633"/>
                <a:gridCol w="6222529"/>
              </a:tblGrid>
              <a:tr h="190500">
                <a:tc>
                  <a:txBody>
                    <a:bodyPr/>
                    <a:lstStyle/>
                    <a:p>
                      <a:pPr algn="ctr">
                        <a:lnSpc>
                          <a:spcPct val="115000"/>
                        </a:lnSpc>
                        <a:spcAft>
                          <a:spcPts val="0"/>
                        </a:spcAft>
                      </a:pPr>
                      <a:r>
                        <a:rPr lang="fr-FR" sz="1400" b="1" dirty="0">
                          <a:solidFill>
                            <a:srgbClr val="000000"/>
                          </a:solidFill>
                          <a:latin typeface="Times New Roman"/>
                          <a:ea typeface="Times New Roman"/>
                        </a:rPr>
                        <a:t>Argument</a:t>
                      </a:r>
                      <a:endParaRPr lang="fr-FR" sz="1400" dirty="0">
                        <a:latin typeface="Times New Roman"/>
                        <a:ea typeface="Calibri"/>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400" b="1">
                          <a:solidFill>
                            <a:srgbClr val="000000"/>
                          </a:solidFill>
                          <a:latin typeface="Times New Roman"/>
                          <a:ea typeface="Times New Roman"/>
                        </a:rPr>
                        <a:t>Effectif</a:t>
                      </a:r>
                      <a:endParaRPr lang="fr-FR" sz="1400">
                        <a:latin typeface="Times New Roman"/>
                        <a:ea typeface="Calibri"/>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400" b="1">
                          <a:latin typeface="Times New Roman"/>
                          <a:ea typeface="Times New Roman"/>
                        </a:rPr>
                        <a:t>Exemples</a:t>
                      </a:r>
                      <a:endParaRPr lang="fr-FR" sz="1400">
                        <a:latin typeface="Times New Roman"/>
                        <a:ea typeface="Calibri"/>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r>
              <a:tr h="190500">
                <a:tc>
                  <a:txBody>
                    <a:bodyPr/>
                    <a:lstStyle/>
                    <a:p>
                      <a:pPr algn="ctr">
                        <a:lnSpc>
                          <a:spcPct val="115000"/>
                        </a:lnSpc>
                        <a:spcAft>
                          <a:spcPts val="0"/>
                        </a:spcAft>
                      </a:pPr>
                      <a:r>
                        <a:rPr lang="fr-FR" sz="1400" dirty="0">
                          <a:solidFill>
                            <a:schemeClr val="bg2">
                              <a:lumMod val="25000"/>
                            </a:schemeClr>
                          </a:solidFill>
                          <a:latin typeface="Times New Roman"/>
                          <a:ea typeface="Times New Roman"/>
                        </a:rPr>
                        <a:t>Mon habitat est</a:t>
                      </a:r>
                      <a:endParaRPr lang="fr-FR" sz="1400" dirty="0">
                        <a:solidFill>
                          <a:schemeClr val="bg2">
                            <a:lumMod val="25000"/>
                          </a:schemeClr>
                        </a:solidFill>
                        <a:latin typeface="Times New Roman"/>
                        <a:ea typeface="Calibri"/>
                      </a:endParaRPr>
                    </a:p>
                    <a:p>
                      <a:pPr algn="ctr">
                        <a:lnSpc>
                          <a:spcPct val="115000"/>
                        </a:lnSpc>
                        <a:spcAft>
                          <a:spcPts val="0"/>
                        </a:spcAft>
                      </a:pPr>
                      <a:r>
                        <a:rPr lang="fr-FR" sz="1400" dirty="0">
                          <a:solidFill>
                            <a:schemeClr val="bg2">
                              <a:lumMod val="25000"/>
                            </a:schemeClr>
                          </a:solidFill>
                          <a:latin typeface="Times New Roman"/>
                          <a:ea typeface="Times New Roman"/>
                        </a:rPr>
                        <a:t>à l'abri des submersions</a:t>
                      </a:r>
                      <a:endParaRPr lang="fr-FR" sz="1400" dirty="0">
                        <a:solidFill>
                          <a:schemeClr val="bg2">
                            <a:lumMod val="25000"/>
                          </a:schemeClr>
                        </a:solidFill>
                        <a:latin typeface="Times New Roman"/>
                        <a:ea typeface="Calibri"/>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400" dirty="0">
                          <a:solidFill>
                            <a:srgbClr val="000000"/>
                          </a:solidFill>
                          <a:latin typeface="Times New Roman"/>
                          <a:ea typeface="Times New Roman"/>
                        </a:rPr>
                        <a:t>16</a:t>
                      </a:r>
                      <a:endParaRPr lang="fr-FR" sz="1400" dirty="0">
                        <a:latin typeface="Times New Roman"/>
                        <a:ea typeface="Calibri"/>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1400">
                          <a:latin typeface="Times New Roman"/>
                          <a:ea typeface="Times New Roman"/>
                        </a:rPr>
                        <a:t>« Cela fait cinquante ans qu'on est là et il n'y a rien eu ».</a:t>
                      </a:r>
                      <a:endParaRPr lang="fr-FR" sz="1400">
                        <a:latin typeface="Times New Roman"/>
                        <a:ea typeface="Calibri"/>
                      </a:endParaRPr>
                    </a:p>
                    <a:p>
                      <a:pPr algn="l">
                        <a:lnSpc>
                          <a:spcPct val="115000"/>
                        </a:lnSpc>
                        <a:spcAft>
                          <a:spcPts val="0"/>
                        </a:spcAft>
                      </a:pPr>
                      <a:r>
                        <a:rPr lang="fr-FR" sz="1400">
                          <a:latin typeface="Times New Roman"/>
                          <a:ea typeface="Times New Roman"/>
                        </a:rPr>
                        <a:t>« On est loin de la mer, la maison ne sera pas détruite ».</a:t>
                      </a:r>
                      <a:endParaRPr lang="fr-FR" sz="1400">
                        <a:latin typeface="Times New Roman"/>
                        <a:ea typeface="Calibri"/>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ctr">
                        <a:lnSpc>
                          <a:spcPct val="115000"/>
                        </a:lnSpc>
                        <a:spcAft>
                          <a:spcPts val="0"/>
                        </a:spcAft>
                      </a:pPr>
                      <a:r>
                        <a:rPr lang="fr-FR" sz="1400" dirty="0">
                          <a:solidFill>
                            <a:schemeClr val="bg2">
                              <a:lumMod val="25000"/>
                            </a:schemeClr>
                          </a:solidFill>
                          <a:latin typeface="Times New Roman"/>
                          <a:ea typeface="Times New Roman"/>
                        </a:rPr>
                        <a:t>Je ne crois pas au changement climatique</a:t>
                      </a:r>
                      <a:endParaRPr lang="fr-FR" sz="1400" dirty="0">
                        <a:solidFill>
                          <a:schemeClr val="bg2">
                            <a:lumMod val="25000"/>
                          </a:schemeClr>
                        </a:solidFill>
                        <a:latin typeface="Times New Roman"/>
                        <a:ea typeface="Calibri"/>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400" dirty="0">
                          <a:solidFill>
                            <a:srgbClr val="000000"/>
                          </a:solidFill>
                          <a:latin typeface="Times New Roman"/>
                          <a:ea typeface="Times New Roman"/>
                        </a:rPr>
                        <a:t>13</a:t>
                      </a:r>
                      <a:endParaRPr lang="fr-FR" sz="1400" dirty="0">
                        <a:latin typeface="Times New Roman"/>
                        <a:ea typeface="Calibri"/>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1400">
                          <a:latin typeface="Times New Roman"/>
                          <a:ea typeface="Times New Roman"/>
                        </a:rPr>
                        <a:t>« Parce que le truc climatique je n'y crois pas. Où est-ce qu'il est le réchauffement ? L'année dernière les gens se baignaient, cette année personne ne se baigne [parce qu'il fait trop froid] ».</a:t>
                      </a:r>
                      <a:endParaRPr lang="fr-FR" sz="1400">
                        <a:latin typeface="Times New Roman"/>
                        <a:ea typeface="Calibri"/>
                      </a:endParaRPr>
                    </a:p>
                    <a:p>
                      <a:pPr algn="l">
                        <a:lnSpc>
                          <a:spcPct val="115000"/>
                        </a:lnSpc>
                        <a:spcAft>
                          <a:spcPts val="0"/>
                        </a:spcAft>
                      </a:pPr>
                      <a:r>
                        <a:rPr lang="fr-FR" sz="1400">
                          <a:latin typeface="Times New Roman"/>
                          <a:ea typeface="Times New Roman"/>
                        </a:rPr>
                        <a:t>« Ça ne va pas monter comme ça, et si ça monte je ne serais plus là ».</a:t>
                      </a:r>
                      <a:endParaRPr lang="fr-FR" sz="1400">
                        <a:latin typeface="Times New Roman"/>
                        <a:ea typeface="Calibri"/>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ctr">
                        <a:lnSpc>
                          <a:spcPct val="115000"/>
                        </a:lnSpc>
                        <a:spcAft>
                          <a:spcPts val="0"/>
                        </a:spcAft>
                      </a:pPr>
                      <a:r>
                        <a:rPr lang="fr-FR" sz="1400" dirty="0">
                          <a:solidFill>
                            <a:schemeClr val="bg2">
                              <a:lumMod val="25000"/>
                            </a:schemeClr>
                          </a:solidFill>
                          <a:latin typeface="Times New Roman"/>
                          <a:ea typeface="Times New Roman"/>
                        </a:rPr>
                        <a:t>Les hommes s'auront gérer l'élévation du niveau de la mer</a:t>
                      </a:r>
                      <a:endParaRPr lang="fr-FR" sz="1400" dirty="0">
                        <a:solidFill>
                          <a:schemeClr val="bg2">
                            <a:lumMod val="25000"/>
                          </a:schemeClr>
                        </a:solidFill>
                        <a:latin typeface="Times New Roman"/>
                        <a:ea typeface="Calibri"/>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400">
                          <a:solidFill>
                            <a:srgbClr val="000000"/>
                          </a:solidFill>
                          <a:latin typeface="Times New Roman"/>
                          <a:ea typeface="Times New Roman"/>
                        </a:rPr>
                        <a:t>6</a:t>
                      </a:r>
                      <a:endParaRPr lang="fr-FR" sz="1400">
                        <a:latin typeface="Times New Roman"/>
                        <a:ea typeface="Calibri"/>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1400">
                          <a:latin typeface="Times New Roman"/>
                          <a:ea typeface="Times New Roman"/>
                        </a:rPr>
                        <a:t>« Parce que je pense que l'être humain fera quand même quelque chose au fur et à mesure de la montée des eaux ».</a:t>
                      </a:r>
                      <a:endParaRPr lang="fr-FR" sz="1400">
                        <a:latin typeface="Times New Roman"/>
                        <a:ea typeface="Calibri"/>
                      </a:endParaRPr>
                    </a:p>
                    <a:p>
                      <a:pPr algn="l">
                        <a:lnSpc>
                          <a:spcPct val="115000"/>
                        </a:lnSpc>
                        <a:spcAft>
                          <a:spcPts val="0"/>
                        </a:spcAft>
                      </a:pPr>
                      <a:r>
                        <a:rPr lang="fr-FR" sz="1400">
                          <a:latin typeface="Times New Roman"/>
                          <a:ea typeface="Times New Roman"/>
                        </a:rPr>
                        <a:t>« J'ai confiance en la municipalité ».</a:t>
                      </a:r>
                      <a:endParaRPr lang="fr-FR" sz="1400">
                        <a:latin typeface="Times New Roman"/>
                        <a:ea typeface="Calibri"/>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ctr">
                        <a:lnSpc>
                          <a:spcPct val="115000"/>
                        </a:lnSpc>
                        <a:spcAft>
                          <a:spcPts val="0"/>
                        </a:spcAft>
                      </a:pPr>
                      <a:r>
                        <a:rPr lang="fr-FR" sz="1400" dirty="0">
                          <a:solidFill>
                            <a:schemeClr val="bg2">
                              <a:lumMod val="25000"/>
                            </a:schemeClr>
                          </a:solidFill>
                          <a:latin typeface="Times New Roman"/>
                          <a:ea typeface="Times New Roman"/>
                        </a:rPr>
                        <a:t>La mer s'élève mais très lentement</a:t>
                      </a:r>
                      <a:endParaRPr lang="fr-FR" sz="1400" dirty="0">
                        <a:solidFill>
                          <a:schemeClr val="bg2">
                            <a:lumMod val="25000"/>
                          </a:schemeClr>
                        </a:solidFill>
                        <a:latin typeface="Times New Roman"/>
                        <a:ea typeface="Calibri"/>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400">
                          <a:solidFill>
                            <a:srgbClr val="000000"/>
                          </a:solidFill>
                          <a:latin typeface="Times New Roman"/>
                          <a:ea typeface="Times New Roman"/>
                        </a:rPr>
                        <a:t>4</a:t>
                      </a:r>
                      <a:endParaRPr lang="fr-FR" sz="1400">
                        <a:latin typeface="Times New Roman"/>
                        <a:ea typeface="Calibri"/>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1400">
                          <a:latin typeface="Times New Roman"/>
                          <a:ea typeface="Times New Roman"/>
                        </a:rPr>
                        <a:t>« L’élévation du niveau de la mer est lente, ça n'arrivera pas jusqu'ici, d'ici 50 ans ».</a:t>
                      </a:r>
                      <a:endParaRPr lang="fr-FR" sz="1400">
                        <a:latin typeface="Times New Roman"/>
                        <a:ea typeface="Calibri"/>
                      </a:endParaRPr>
                    </a:p>
                    <a:p>
                      <a:pPr algn="l">
                        <a:lnSpc>
                          <a:spcPct val="115000"/>
                        </a:lnSpc>
                        <a:spcAft>
                          <a:spcPts val="0"/>
                        </a:spcAft>
                      </a:pPr>
                      <a:r>
                        <a:rPr lang="fr-FR" sz="1400">
                          <a:latin typeface="Times New Roman"/>
                          <a:ea typeface="Times New Roman"/>
                        </a:rPr>
                        <a:t>« Je pense pas parce que d'après les chercheurs on parle de beaucoup plus tard ».</a:t>
                      </a:r>
                      <a:endParaRPr lang="fr-FR" sz="1400">
                        <a:latin typeface="Times New Roman"/>
                        <a:ea typeface="Calibri"/>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ctr">
                        <a:lnSpc>
                          <a:spcPct val="115000"/>
                        </a:lnSpc>
                        <a:spcAft>
                          <a:spcPts val="0"/>
                        </a:spcAft>
                      </a:pPr>
                      <a:r>
                        <a:rPr lang="fr-FR" sz="1400" dirty="0">
                          <a:solidFill>
                            <a:schemeClr val="bg2">
                              <a:lumMod val="25000"/>
                            </a:schemeClr>
                          </a:solidFill>
                          <a:latin typeface="Times New Roman"/>
                          <a:ea typeface="Times New Roman"/>
                        </a:rPr>
                        <a:t>Je préfère rester positif même si je doute</a:t>
                      </a:r>
                      <a:endParaRPr lang="fr-FR" sz="1400" dirty="0">
                        <a:solidFill>
                          <a:schemeClr val="bg2">
                            <a:lumMod val="25000"/>
                          </a:schemeClr>
                        </a:solidFill>
                        <a:latin typeface="Times New Roman"/>
                        <a:ea typeface="Calibri"/>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400">
                          <a:solidFill>
                            <a:srgbClr val="000000"/>
                          </a:solidFill>
                          <a:latin typeface="Times New Roman"/>
                          <a:ea typeface="Times New Roman"/>
                        </a:rPr>
                        <a:t>3</a:t>
                      </a:r>
                      <a:endParaRPr lang="fr-FR" sz="1400">
                        <a:latin typeface="Times New Roman"/>
                        <a:ea typeface="Calibri"/>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1400">
                          <a:latin typeface="Times New Roman"/>
                          <a:ea typeface="Times New Roman"/>
                        </a:rPr>
                        <a:t>« Je préfère rester optimiste, je viens de tout refaire ma maison, je veux que ma fille puisse en profiter ».</a:t>
                      </a:r>
                      <a:endParaRPr lang="fr-FR" sz="1400">
                        <a:latin typeface="Times New Roman"/>
                        <a:ea typeface="Calibri"/>
                      </a:endParaRPr>
                    </a:p>
                    <a:p>
                      <a:pPr algn="l">
                        <a:lnSpc>
                          <a:spcPct val="115000"/>
                        </a:lnSpc>
                        <a:spcAft>
                          <a:spcPts val="0"/>
                        </a:spcAft>
                      </a:pPr>
                      <a:r>
                        <a:rPr lang="fr-FR" sz="1400">
                          <a:latin typeface="Times New Roman"/>
                          <a:ea typeface="Times New Roman"/>
                        </a:rPr>
                        <a:t>« J'espère, mais j'ai un gros doute ».</a:t>
                      </a:r>
                      <a:endParaRPr lang="fr-FR" sz="1400">
                        <a:latin typeface="Times New Roman"/>
                        <a:ea typeface="Calibri"/>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ctr">
                        <a:lnSpc>
                          <a:spcPct val="115000"/>
                        </a:lnSpc>
                        <a:spcAft>
                          <a:spcPts val="0"/>
                        </a:spcAft>
                      </a:pPr>
                      <a:r>
                        <a:rPr lang="fr-FR" sz="1400" dirty="0">
                          <a:solidFill>
                            <a:schemeClr val="bg2">
                              <a:lumMod val="25000"/>
                            </a:schemeClr>
                          </a:solidFill>
                          <a:latin typeface="Times New Roman"/>
                          <a:ea typeface="Times New Roman"/>
                        </a:rPr>
                        <a:t>Autre</a:t>
                      </a:r>
                      <a:endParaRPr lang="fr-FR" sz="1400" dirty="0">
                        <a:solidFill>
                          <a:schemeClr val="bg2">
                            <a:lumMod val="25000"/>
                          </a:schemeClr>
                        </a:solidFill>
                        <a:latin typeface="Times New Roman"/>
                        <a:ea typeface="Calibri"/>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400" dirty="0">
                          <a:solidFill>
                            <a:srgbClr val="000000"/>
                          </a:solidFill>
                          <a:latin typeface="Times New Roman"/>
                          <a:ea typeface="Times New Roman"/>
                        </a:rPr>
                        <a:t>6</a:t>
                      </a:r>
                      <a:endParaRPr lang="fr-FR" sz="1400" dirty="0">
                        <a:latin typeface="Times New Roman"/>
                        <a:ea typeface="Calibri"/>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1400" dirty="0">
                          <a:latin typeface="Times New Roman"/>
                          <a:ea typeface="Times New Roman"/>
                        </a:rPr>
                        <a:t>Les réponses classées dans cette catégorie sont incompréhensibles.</a:t>
                      </a:r>
                      <a:endParaRPr lang="fr-FR" sz="1400" dirty="0">
                        <a:latin typeface="Times New Roman"/>
                        <a:ea typeface="Calibri"/>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 name="Rectangle 9"/>
          <p:cNvSpPr/>
          <p:nvPr/>
        </p:nvSpPr>
        <p:spPr>
          <a:xfrm>
            <a:off x="269823" y="1564081"/>
            <a:ext cx="9323882" cy="646331"/>
          </a:xfrm>
          <a:prstGeom prst="rect">
            <a:avLst/>
          </a:prstGeom>
        </p:spPr>
        <p:txBody>
          <a:bodyPr wrap="square">
            <a:spAutoFit/>
          </a:bodyPr>
          <a:lstStyle/>
          <a:p>
            <a:pPr algn="ctr"/>
            <a:r>
              <a:rPr lang="fr-FR" sz="1800" b="1" i="1" dirty="0" smtClean="0"/>
              <a:t>Raisons évoquées par les personnes interrogées considérant que le logement qu’elles habitent à Port Leucate sera toujours à l’abri des submersions marines dans cinquante ans.</a:t>
            </a:r>
            <a:endParaRPr lang="fr-FR" sz="1800" b="1" i="1" dirty="0"/>
          </a:p>
        </p:txBody>
      </p:sp>
      <p:sp>
        <p:nvSpPr>
          <p:cNvPr id="11" name="Rectangle 10"/>
          <p:cNvSpPr/>
          <p:nvPr/>
        </p:nvSpPr>
        <p:spPr>
          <a:xfrm>
            <a:off x="734521" y="6445770"/>
            <a:ext cx="8604354" cy="305864"/>
          </a:xfrm>
          <a:prstGeom prst="rect">
            <a:avLst/>
          </a:prstGeom>
        </p:spPr>
        <p:txBody>
          <a:bodyPr wrap="square">
            <a:spAutoFit/>
          </a:bodyPr>
          <a:lstStyle/>
          <a:p>
            <a:r>
              <a:rPr lang="fr-FR" sz="1400" dirty="0" smtClean="0"/>
              <a:t>n = 49, taux de réponse = 90 %, codage d’une question ouverte, réponses multiples, enquête CRISSIS, avril-juin 2015</a:t>
            </a:r>
            <a:endParaRPr lang="fr-FR" sz="1400" dirty="0"/>
          </a:p>
        </p:txBody>
      </p:sp>
      <p:sp>
        <p:nvSpPr>
          <p:cNvPr id="7" name="Titre 1"/>
          <p:cNvSpPr>
            <a:spLocks noGrp="1"/>
          </p:cNvSpPr>
          <p:nvPr>
            <p:ph type="title"/>
          </p:nvPr>
        </p:nvSpPr>
        <p:spPr>
          <a:xfrm>
            <a:off x="307844" y="338282"/>
            <a:ext cx="9288594" cy="967840"/>
          </a:xfrm>
        </p:spPr>
        <p:txBody>
          <a:bodyPr>
            <a:normAutofit/>
          </a:bodyPr>
          <a:lstStyle/>
          <a:p>
            <a:pPr algn="l"/>
            <a:r>
              <a:rPr lang="fr-FR" sz="2800" dirty="0" smtClean="0">
                <a:latin typeface="+mn-lt"/>
              </a:rPr>
              <a:t>   3 – Résultats : faible perception ou négation du risque de submersion marine</a:t>
            </a:r>
            <a:endParaRPr lang="fr-FR" sz="2800" dirty="0">
              <a:latin typeface="+mn-lt"/>
            </a:endParaRPr>
          </a:p>
        </p:txBody>
      </p:sp>
    </p:spTree>
    <p:extLst>
      <p:ext uri="{BB962C8B-B14F-4D97-AF65-F5344CB8AC3E}">
        <p14:creationId xmlns:p14="http://schemas.microsoft.com/office/powerpoint/2010/main" val="3428707387"/>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au 8"/>
          <p:cNvGraphicFramePr>
            <a:graphicFrameLocks noGrp="1"/>
          </p:cNvGraphicFramePr>
          <p:nvPr/>
        </p:nvGraphicFramePr>
        <p:xfrm>
          <a:off x="307844" y="2300352"/>
          <a:ext cx="9288594" cy="3925823"/>
        </p:xfrm>
        <a:graphic>
          <a:graphicData uri="http://schemas.openxmlformats.org/drawingml/2006/table">
            <a:tbl>
              <a:tblPr/>
              <a:tblGrid>
                <a:gridCol w="2188432"/>
                <a:gridCol w="877633"/>
                <a:gridCol w="6222529"/>
              </a:tblGrid>
              <a:tr h="190500">
                <a:tc>
                  <a:txBody>
                    <a:bodyPr/>
                    <a:lstStyle/>
                    <a:p>
                      <a:pPr algn="ctr">
                        <a:lnSpc>
                          <a:spcPct val="115000"/>
                        </a:lnSpc>
                        <a:spcAft>
                          <a:spcPts val="0"/>
                        </a:spcAft>
                      </a:pPr>
                      <a:r>
                        <a:rPr lang="fr-FR" sz="1400" b="1" dirty="0">
                          <a:solidFill>
                            <a:srgbClr val="000000"/>
                          </a:solidFill>
                          <a:latin typeface="Times New Roman"/>
                          <a:ea typeface="Times New Roman"/>
                        </a:rPr>
                        <a:t>Argument</a:t>
                      </a:r>
                      <a:endParaRPr lang="fr-FR" sz="1400" dirty="0">
                        <a:latin typeface="Times New Roman"/>
                        <a:ea typeface="Calibri"/>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400" b="1">
                          <a:solidFill>
                            <a:srgbClr val="000000"/>
                          </a:solidFill>
                          <a:latin typeface="Times New Roman"/>
                          <a:ea typeface="Times New Roman"/>
                        </a:rPr>
                        <a:t>Effectif</a:t>
                      </a:r>
                      <a:endParaRPr lang="fr-FR" sz="1400">
                        <a:latin typeface="Times New Roman"/>
                        <a:ea typeface="Calibri"/>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400" b="1">
                          <a:latin typeface="Times New Roman"/>
                          <a:ea typeface="Times New Roman"/>
                        </a:rPr>
                        <a:t>Exemples</a:t>
                      </a:r>
                      <a:endParaRPr lang="fr-FR" sz="1400">
                        <a:latin typeface="Times New Roman"/>
                        <a:ea typeface="Calibri"/>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r>
              <a:tr h="190500">
                <a:tc>
                  <a:txBody>
                    <a:bodyPr/>
                    <a:lstStyle/>
                    <a:p>
                      <a:pPr algn="ctr">
                        <a:lnSpc>
                          <a:spcPct val="115000"/>
                        </a:lnSpc>
                        <a:spcAft>
                          <a:spcPts val="0"/>
                        </a:spcAft>
                      </a:pPr>
                      <a:r>
                        <a:rPr lang="fr-FR" sz="1400" dirty="0">
                          <a:solidFill>
                            <a:schemeClr val="bg2">
                              <a:lumMod val="25000"/>
                            </a:schemeClr>
                          </a:solidFill>
                          <a:latin typeface="Times New Roman"/>
                          <a:ea typeface="Times New Roman"/>
                        </a:rPr>
                        <a:t>Mon habitat est</a:t>
                      </a:r>
                      <a:endParaRPr lang="fr-FR" sz="1400" dirty="0">
                        <a:solidFill>
                          <a:schemeClr val="bg2">
                            <a:lumMod val="25000"/>
                          </a:schemeClr>
                        </a:solidFill>
                        <a:latin typeface="Times New Roman"/>
                        <a:ea typeface="Calibri"/>
                      </a:endParaRPr>
                    </a:p>
                    <a:p>
                      <a:pPr algn="ctr">
                        <a:lnSpc>
                          <a:spcPct val="115000"/>
                        </a:lnSpc>
                        <a:spcAft>
                          <a:spcPts val="0"/>
                        </a:spcAft>
                      </a:pPr>
                      <a:r>
                        <a:rPr lang="fr-FR" sz="1400" dirty="0">
                          <a:solidFill>
                            <a:schemeClr val="bg2">
                              <a:lumMod val="25000"/>
                            </a:schemeClr>
                          </a:solidFill>
                          <a:latin typeface="Times New Roman"/>
                          <a:ea typeface="Times New Roman"/>
                        </a:rPr>
                        <a:t>à l'abri des submersions</a:t>
                      </a:r>
                      <a:endParaRPr lang="fr-FR" sz="1400" dirty="0">
                        <a:solidFill>
                          <a:schemeClr val="bg2">
                            <a:lumMod val="25000"/>
                          </a:schemeClr>
                        </a:solidFill>
                        <a:latin typeface="Times New Roman"/>
                        <a:ea typeface="Calibri"/>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15000"/>
                        </a:lnSpc>
                        <a:spcAft>
                          <a:spcPts val="0"/>
                        </a:spcAft>
                      </a:pPr>
                      <a:r>
                        <a:rPr lang="fr-FR" sz="1400" dirty="0">
                          <a:solidFill>
                            <a:srgbClr val="000000"/>
                          </a:solidFill>
                          <a:latin typeface="Times New Roman"/>
                          <a:ea typeface="Times New Roman"/>
                        </a:rPr>
                        <a:t>16</a:t>
                      </a:r>
                      <a:endParaRPr lang="fr-FR" sz="1400" dirty="0">
                        <a:latin typeface="Times New Roman"/>
                        <a:ea typeface="Calibri"/>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1400">
                          <a:latin typeface="Times New Roman"/>
                          <a:ea typeface="Times New Roman"/>
                        </a:rPr>
                        <a:t>« Cela fait cinquante ans qu'on est là et il n'y a rien eu ».</a:t>
                      </a:r>
                      <a:endParaRPr lang="fr-FR" sz="1400">
                        <a:latin typeface="Times New Roman"/>
                        <a:ea typeface="Calibri"/>
                      </a:endParaRPr>
                    </a:p>
                    <a:p>
                      <a:pPr algn="l">
                        <a:lnSpc>
                          <a:spcPct val="115000"/>
                        </a:lnSpc>
                        <a:spcAft>
                          <a:spcPts val="0"/>
                        </a:spcAft>
                      </a:pPr>
                      <a:r>
                        <a:rPr lang="fr-FR" sz="1400">
                          <a:latin typeface="Times New Roman"/>
                          <a:ea typeface="Times New Roman"/>
                        </a:rPr>
                        <a:t>« On est loin de la mer, la maison ne sera pas détruite ».</a:t>
                      </a:r>
                      <a:endParaRPr lang="fr-FR" sz="1400">
                        <a:latin typeface="Times New Roman"/>
                        <a:ea typeface="Calibri"/>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ctr">
                        <a:lnSpc>
                          <a:spcPct val="115000"/>
                        </a:lnSpc>
                        <a:spcAft>
                          <a:spcPts val="0"/>
                        </a:spcAft>
                      </a:pPr>
                      <a:r>
                        <a:rPr lang="fr-FR" sz="1400" dirty="0">
                          <a:solidFill>
                            <a:schemeClr val="bg2">
                              <a:lumMod val="25000"/>
                            </a:schemeClr>
                          </a:solidFill>
                          <a:latin typeface="Times New Roman"/>
                          <a:ea typeface="Times New Roman"/>
                        </a:rPr>
                        <a:t>Je ne crois pas au changement climatique</a:t>
                      </a:r>
                      <a:endParaRPr lang="fr-FR" sz="1400" dirty="0">
                        <a:solidFill>
                          <a:schemeClr val="bg2">
                            <a:lumMod val="25000"/>
                          </a:schemeClr>
                        </a:solidFill>
                        <a:latin typeface="Times New Roman"/>
                        <a:ea typeface="Calibri"/>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400" dirty="0">
                          <a:solidFill>
                            <a:srgbClr val="000000"/>
                          </a:solidFill>
                          <a:latin typeface="Times New Roman"/>
                          <a:ea typeface="Times New Roman"/>
                        </a:rPr>
                        <a:t>13</a:t>
                      </a:r>
                      <a:endParaRPr lang="fr-FR" sz="1400" dirty="0">
                        <a:latin typeface="Times New Roman"/>
                        <a:ea typeface="Calibri"/>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1400">
                          <a:latin typeface="Times New Roman"/>
                          <a:ea typeface="Times New Roman"/>
                        </a:rPr>
                        <a:t>« Parce que le truc climatique je n'y crois pas. Où est-ce qu'il est le réchauffement ? L'année dernière les gens se baignaient, cette année personne ne se baigne [parce qu'il fait trop froid] ».</a:t>
                      </a:r>
                      <a:endParaRPr lang="fr-FR" sz="1400">
                        <a:latin typeface="Times New Roman"/>
                        <a:ea typeface="Calibri"/>
                      </a:endParaRPr>
                    </a:p>
                    <a:p>
                      <a:pPr algn="l">
                        <a:lnSpc>
                          <a:spcPct val="115000"/>
                        </a:lnSpc>
                        <a:spcAft>
                          <a:spcPts val="0"/>
                        </a:spcAft>
                      </a:pPr>
                      <a:r>
                        <a:rPr lang="fr-FR" sz="1400">
                          <a:latin typeface="Times New Roman"/>
                          <a:ea typeface="Times New Roman"/>
                        </a:rPr>
                        <a:t>« Ça ne va pas monter comme ça, et si ça monte je ne serais plus là ».</a:t>
                      </a:r>
                      <a:endParaRPr lang="fr-FR" sz="1400">
                        <a:latin typeface="Times New Roman"/>
                        <a:ea typeface="Calibri"/>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ctr">
                        <a:lnSpc>
                          <a:spcPct val="115000"/>
                        </a:lnSpc>
                        <a:spcAft>
                          <a:spcPts val="0"/>
                        </a:spcAft>
                      </a:pPr>
                      <a:r>
                        <a:rPr lang="fr-FR" sz="1400" dirty="0">
                          <a:solidFill>
                            <a:schemeClr val="bg2">
                              <a:lumMod val="25000"/>
                            </a:schemeClr>
                          </a:solidFill>
                          <a:latin typeface="Times New Roman"/>
                          <a:ea typeface="Times New Roman"/>
                        </a:rPr>
                        <a:t>Les hommes s'auront gérer l'élévation du niveau de la mer</a:t>
                      </a:r>
                      <a:endParaRPr lang="fr-FR" sz="1400" dirty="0">
                        <a:solidFill>
                          <a:schemeClr val="bg2">
                            <a:lumMod val="25000"/>
                          </a:schemeClr>
                        </a:solidFill>
                        <a:latin typeface="Times New Roman"/>
                        <a:ea typeface="Calibri"/>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15000"/>
                        </a:lnSpc>
                        <a:spcAft>
                          <a:spcPts val="0"/>
                        </a:spcAft>
                      </a:pPr>
                      <a:r>
                        <a:rPr lang="fr-FR" sz="1400">
                          <a:solidFill>
                            <a:srgbClr val="000000"/>
                          </a:solidFill>
                          <a:latin typeface="Times New Roman"/>
                          <a:ea typeface="Times New Roman"/>
                        </a:rPr>
                        <a:t>6</a:t>
                      </a:r>
                      <a:endParaRPr lang="fr-FR" sz="1400">
                        <a:latin typeface="Times New Roman"/>
                        <a:ea typeface="Calibri"/>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1400">
                          <a:latin typeface="Times New Roman"/>
                          <a:ea typeface="Times New Roman"/>
                        </a:rPr>
                        <a:t>« Parce que je pense que l'être humain fera quand même quelque chose au fur et à mesure de la montée des eaux ».</a:t>
                      </a:r>
                      <a:endParaRPr lang="fr-FR" sz="1400">
                        <a:latin typeface="Times New Roman"/>
                        <a:ea typeface="Calibri"/>
                      </a:endParaRPr>
                    </a:p>
                    <a:p>
                      <a:pPr algn="l">
                        <a:lnSpc>
                          <a:spcPct val="115000"/>
                        </a:lnSpc>
                        <a:spcAft>
                          <a:spcPts val="0"/>
                        </a:spcAft>
                      </a:pPr>
                      <a:r>
                        <a:rPr lang="fr-FR" sz="1400">
                          <a:latin typeface="Times New Roman"/>
                          <a:ea typeface="Times New Roman"/>
                        </a:rPr>
                        <a:t>« J'ai confiance en la municipalité ».</a:t>
                      </a:r>
                      <a:endParaRPr lang="fr-FR" sz="1400">
                        <a:latin typeface="Times New Roman"/>
                        <a:ea typeface="Calibri"/>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ctr">
                        <a:lnSpc>
                          <a:spcPct val="115000"/>
                        </a:lnSpc>
                        <a:spcAft>
                          <a:spcPts val="0"/>
                        </a:spcAft>
                      </a:pPr>
                      <a:r>
                        <a:rPr lang="fr-FR" sz="1400" dirty="0">
                          <a:solidFill>
                            <a:schemeClr val="bg2">
                              <a:lumMod val="25000"/>
                            </a:schemeClr>
                          </a:solidFill>
                          <a:latin typeface="Times New Roman"/>
                          <a:ea typeface="Times New Roman"/>
                        </a:rPr>
                        <a:t>La mer s'élève mais très lentement</a:t>
                      </a:r>
                      <a:endParaRPr lang="fr-FR" sz="1400" dirty="0">
                        <a:solidFill>
                          <a:schemeClr val="bg2">
                            <a:lumMod val="25000"/>
                          </a:schemeClr>
                        </a:solidFill>
                        <a:latin typeface="Times New Roman"/>
                        <a:ea typeface="Calibri"/>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15000"/>
                        </a:lnSpc>
                        <a:spcAft>
                          <a:spcPts val="0"/>
                        </a:spcAft>
                      </a:pPr>
                      <a:r>
                        <a:rPr lang="fr-FR" sz="1400">
                          <a:solidFill>
                            <a:srgbClr val="000000"/>
                          </a:solidFill>
                          <a:latin typeface="Times New Roman"/>
                          <a:ea typeface="Times New Roman"/>
                        </a:rPr>
                        <a:t>4</a:t>
                      </a:r>
                      <a:endParaRPr lang="fr-FR" sz="1400">
                        <a:latin typeface="Times New Roman"/>
                        <a:ea typeface="Calibri"/>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1400">
                          <a:latin typeface="Times New Roman"/>
                          <a:ea typeface="Times New Roman"/>
                        </a:rPr>
                        <a:t>« L’élévation du niveau de la mer est lente, ça n'arrivera pas jusqu'ici, d'ici 50 ans ».</a:t>
                      </a:r>
                      <a:endParaRPr lang="fr-FR" sz="1400">
                        <a:latin typeface="Times New Roman"/>
                        <a:ea typeface="Calibri"/>
                      </a:endParaRPr>
                    </a:p>
                    <a:p>
                      <a:pPr algn="l">
                        <a:lnSpc>
                          <a:spcPct val="115000"/>
                        </a:lnSpc>
                        <a:spcAft>
                          <a:spcPts val="0"/>
                        </a:spcAft>
                      </a:pPr>
                      <a:r>
                        <a:rPr lang="fr-FR" sz="1400">
                          <a:latin typeface="Times New Roman"/>
                          <a:ea typeface="Times New Roman"/>
                        </a:rPr>
                        <a:t>« Je pense pas parce que d'après les chercheurs on parle de beaucoup plus tard ».</a:t>
                      </a:r>
                      <a:endParaRPr lang="fr-FR" sz="1400">
                        <a:latin typeface="Times New Roman"/>
                        <a:ea typeface="Calibri"/>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ctr">
                        <a:lnSpc>
                          <a:spcPct val="115000"/>
                        </a:lnSpc>
                        <a:spcAft>
                          <a:spcPts val="0"/>
                        </a:spcAft>
                      </a:pPr>
                      <a:r>
                        <a:rPr lang="fr-FR" sz="1400" dirty="0">
                          <a:solidFill>
                            <a:schemeClr val="bg2">
                              <a:lumMod val="25000"/>
                            </a:schemeClr>
                          </a:solidFill>
                          <a:latin typeface="Times New Roman"/>
                          <a:ea typeface="Times New Roman"/>
                        </a:rPr>
                        <a:t>Je préfère rester positif même si je doute</a:t>
                      </a:r>
                      <a:endParaRPr lang="fr-FR" sz="1400" dirty="0">
                        <a:solidFill>
                          <a:schemeClr val="bg2">
                            <a:lumMod val="25000"/>
                          </a:schemeClr>
                        </a:solidFill>
                        <a:latin typeface="Times New Roman"/>
                        <a:ea typeface="Calibri"/>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15000"/>
                        </a:lnSpc>
                        <a:spcAft>
                          <a:spcPts val="0"/>
                        </a:spcAft>
                      </a:pPr>
                      <a:r>
                        <a:rPr lang="fr-FR" sz="1400">
                          <a:solidFill>
                            <a:srgbClr val="000000"/>
                          </a:solidFill>
                          <a:latin typeface="Times New Roman"/>
                          <a:ea typeface="Times New Roman"/>
                        </a:rPr>
                        <a:t>3</a:t>
                      </a:r>
                      <a:endParaRPr lang="fr-FR" sz="1400">
                        <a:latin typeface="Times New Roman"/>
                        <a:ea typeface="Calibri"/>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1400">
                          <a:latin typeface="Times New Roman"/>
                          <a:ea typeface="Times New Roman"/>
                        </a:rPr>
                        <a:t>« Je préfère rester optimiste, je viens de tout refaire ma maison, je veux que ma fille puisse en profiter ».</a:t>
                      </a:r>
                      <a:endParaRPr lang="fr-FR" sz="1400">
                        <a:latin typeface="Times New Roman"/>
                        <a:ea typeface="Calibri"/>
                      </a:endParaRPr>
                    </a:p>
                    <a:p>
                      <a:pPr algn="l">
                        <a:lnSpc>
                          <a:spcPct val="115000"/>
                        </a:lnSpc>
                        <a:spcAft>
                          <a:spcPts val="0"/>
                        </a:spcAft>
                      </a:pPr>
                      <a:r>
                        <a:rPr lang="fr-FR" sz="1400">
                          <a:latin typeface="Times New Roman"/>
                          <a:ea typeface="Times New Roman"/>
                        </a:rPr>
                        <a:t>« J'espère, mais j'ai un gros doute ».</a:t>
                      </a:r>
                      <a:endParaRPr lang="fr-FR" sz="1400">
                        <a:latin typeface="Times New Roman"/>
                        <a:ea typeface="Calibri"/>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ctr">
                        <a:lnSpc>
                          <a:spcPct val="115000"/>
                        </a:lnSpc>
                        <a:spcAft>
                          <a:spcPts val="0"/>
                        </a:spcAft>
                      </a:pPr>
                      <a:r>
                        <a:rPr lang="fr-FR" sz="1400" dirty="0">
                          <a:solidFill>
                            <a:schemeClr val="bg2">
                              <a:lumMod val="25000"/>
                            </a:schemeClr>
                          </a:solidFill>
                          <a:latin typeface="Times New Roman"/>
                          <a:ea typeface="Times New Roman"/>
                        </a:rPr>
                        <a:t>Autre</a:t>
                      </a:r>
                      <a:endParaRPr lang="fr-FR" sz="1400" dirty="0">
                        <a:solidFill>
                          <a:schemeClr val="bg2">
                            <a:lumMod val="25000"/>
                          </a:schemeClr>
                        </a:solidFill>
                        <a:latin typeface="Times New Roman"/>
                        <a:ea typeface="Calibri"/>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400" dirty="0">
                          <a:solidFill>
                            <a:srgbClr val="000000"/>
                          </a:solidFill>
                          <a:latin typeface="Times New Roman"/>
                          <a:ea typeface="Times New Roman"/>
                        </a:rPr>
                        <a:t>6</a:t>
                      </a:r>
                      <a:endParaRPr lang="fr-FR" sz="1400" dirty="0">
                        <a:latin typeface="Times New Roman"/>
                        <a:ea typeface="Calibri"/>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1400" dirty="0">
                          <a:latin typeface="Times New Roman"/>
                          <a:ea typeface="Times New Roman"/>
                        </a:rPr>
                        <a:t>Les réponses classées dans cette catégorie sont incompréhensibles.</a:t>
                      </a:r>
                      <a:endParaRPr lang="fr-FR" sz="1400" dirty="0">
                        <a:latin typeface="Times New Roman"/>
                        <a:ea typeface="Calibri"/>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 name="Rectangle 9"/>
          <p:cNvSpPr/>
          <p:nvPr/>
        </p:nvSpPr>
        <p:spPr>
          <a:xfrm>
            <a:off x="269823" y="1564081"/>
            <a:ext cx="9323882" cy="646331"/>
          </a:xfrm>
          <a:prstGeom prst="rect">
            <a:avLst/>
          </a:prstGeom>
        </p:spPr>
        <p:txBody>
          <a:bodyPr wrap="square">
            <a:spAutoFit/>
          </a:bodyPr>
          <a:lstStyle/>
          <a:p>
            <a:pPr algn="ctr"/>
            <a:r>
              <a:rPr lang="fr-FR" sz="1800" b="1" i="1" dirty="0" smtClean="0"/>
              <a:t>Raisons évoquées par les personnes interrogées considérant que le logement qu’elles habitent à Port Leucate sera toujours à l’abri des submersions marines dans cinquante ans.</a:t>
            </a:r>
            <a:endParaRPr lang="fr-FR" sz="1800" b="1" i="1" dirty="0"/>
          </a:p>
        </p:txBody>
      </p:sp>
      <p:sp>
        <p:nvSpPr>
          <p:cNvPr id="11" name="Rectangle 10"/>
          <p:cNvSpPr/>
          <p:nvPr/>
        </p:nvSpPr>
        <p:spPr>
          <a:xfrm>
            <a:off x="734521" y="6445770"/>
            <a:ext cx="8604354" cy="305864"/>
          </a:xfrm>
          <a:prstGeom prst="rect">
            <a:avLst/>
          </a:prstGeom>
        </p:spPr>
        <p:txBody>
          <a:bodyPr wrap="square">
            <a:spAutoFit/>
          </a:bodyPr>
          <a:lstStyle/>
          <a:p>
            <a:r>
              <a:rPr lang="fr-FR" sz="1400" dirty="0" smtClean="0"/>
              <a:t>n = 49, taux de réponse = 90 %, codage d’une question ouverte, réponses multiples, enquête CRISSIS, avril-juin 2015</a:t>
            </a:r>
            <a:endParaRPr lang="fr-FR" sz="1400" dirty="0"/>
          </a:p>
        </p:txBody>
      </p:sp>
      <p:sp>
        <p:nvSpPr>
          <p:cNvPr id="7" name="Titre 1"/>
          <p:cNvSpPr>
            <a:spLocks noGrp="1"/>
          </p:cNvSpPr>
          <p:nvPr>
            <p:ph type="title"/>
          </p:nvPr>
        </p:nvSpPr>
        <p:spPr>
          <a:xfrm>
            <a:off x="307844" y="338282"/>
            <a:ext cx="9288594" cy="967840"/>
          </a:xfrm>
        </p:spPr>
        <p:txBody>
          <a:bodyPr>
            <a:normAutofit/>
          </a:bodyPr>
          <a:lstStyle/>
          <a:p>
            <a:pPr algn="l"/>
            <a:r>
              <a:rPr lang="fr-FR" sz="2800" dirty="0" smtClean="0">
                <a:latin typeface="+mn-lt"/>
              </a:rPr>
              <a:t>   3 – Résultats : faible perception ou négation du risque de submersion marine</a:t>
            </a:r>
            <a:endParaRPr lang="fr-FR" sz="2800" dirty="0">
              <a:latin typeface="+mn-lt"/>
            </a:endParaRPr>
          </a:p>
        </p:txBody>
      </p:sp>
    </p:spTree>
    <p:extLst>
      <p:ext uri="{BB962C8B-B14F-4D97-AF65-F5344CB8AC3E}">
        <p14:creationId xmlns:p14="http://schemas.microsoft.com/office/powerpoint/2010/main" val="646949110"/>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aphique 5"/>
          <p:cNvGraphicFramePr/>
          <p:nvPr/>
        </p:nvGraphicFramePr>
        <p:xfrm>
          <a:off x="2188563" y="2301301"/>
          <a:ext cx="5231567" cy="3994567"/>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p:cNvSpPr/>
          <p:nvPr/>
        </p:nvSpPr>
        <p:spPr>
          <a:xfrm>
            <a:off x="1147294" y="1550038"/>
            <a:ext cx="7726884" cy="646331"/>
          </a:xfrm>
          <a:prstGeom prst="rect">
            <a:avLst/>
          </a:prstGeom>
        </p:spPr>
        <p:txBody>
          <a:bodyPr wrap="square">
            <a:spAutoFit/>
          </a:bodyPr>
          <a:lstStyle/>
          <a:p>
            <a:pPr algn="ctr"/>
            <a:r>
              <a:rPr lang="fr-FR" sz="1800" b="1" i="1" dirty="0" smtClean="0"/>
              <a:t>Réponse en fonction du profil à la question : « selon vous, Leucate est-il (régulièrement) touché par des submersions marines ? ».</a:t>
            </a:r>
            <a:endParaRPr lang="fr-FR" sz="1800" b="1" i="1" dirty="0"/>
          </a:p>
        </p:txBody>
      </p:sp>
      <p:sp>
        <p:nvSpPr>
          <p:cNvPr id="8" name="Rectangle 7"/>
          <p:cNvSpPr/>
          <p:nvPr/>
        </p:nvSpPr>
        <p:spPr>
          <a:xfrm>
            <a:off x="1207255" y="6449756"/>
            <a:ext cx="7666923" cy="307777"/>
          </a:xfrm>
          <a:prstGeom prst="rect">
            <a:avLst/>
          </a:prstGeom>
        </p:spPr>
        <p:txBody>
          <a:bodyPr wrap="square">
            <a:spAutoFit/>
          </a:bodyPr>
          <a:lstStyle/>
          <a:p>
            <a:r>
              <a:rPr lang="fr-FR" sz="1400" dirty="0" smtClean="0"/>
              <a:t>n = 493, taux de réponse = 99 %, test du Khi² très significatif &lt; à 1 %, enquête CRISSIS, avril-juin 2015</a:t>
            </a:r>
            <a:endParaRPr lang="fr-FR" sz="1400" dirty="0"/>
          </a:p>
        </p:txBody>
      </p:sp>
      <p:sp>
        <p:nvSpPr>
          <p:cNvPr id="10" name="Titre 1"/>
          <p:cNvSpPr>
            <a:spLocks noGrp="1"/>
          </p:cNvSpPr>
          <p:nvPr>
            <p:ph type="title"/>
          </p:nvPr>
        </p:nvSpPr>
        <p:spPr>
          <a:xfrm>
            <a:off x="307844" y="338282"/>
            <a:ext cx="9288594" cy="967840"/>
          </a:xfrm>
        </p:spPr>
        <p:txBody>
          <a:bodyPr>
            <a:normAutofit/>
          </a:bodyPr>
          <a:lstStyle/>
          <a:p>
            <a:pPr algn="l"/>
            <a:r>
              <a:rPr lang="fr-FR" sz="2800" dirty="0" smtClean="0">
                <a:latin typeface="+mn-lt"/>
              </a:rPr>
              <a:t>   3 – Résultats : faible perception ou négation du risque de submersion marine</a:t>
            </a:r>
            <a:endParaRPr lang="fr-FR" sz="2800" dirty="0">
              <a:latin typeface="+mn-lt"/>
            </a:endParaRPr>
          </a:p>
        </p:txBody>
      </p:sp>
      <p:cxnSp>
        <p:nvCxnSpPr>
          <p:cNvPr id="9" name="Connecteur droit 8"/>
          <p:cNvCxnSpPr/>
          <p:nvPr/>
        </p:nvCxnSpPr>
        <p:spPr>
          <a:xfrm>
            <a:off x="2565780" y="4449166"/>
            <a:ext cx="1146412" cy="0"/>
          </a:xfrm>
          <a:prstGeom prst="line">
            <a:avLst/>
          </a:prstGeom>
          <a:ln w="76200">
            <a:solidFill>
              <a:srgbClr val="FFC000"/>
            </a:solidFill>
          </a:ln>
        </p:spPr>
        <p:style>
          <a:lnRef idx="2">
            <a:schemeClr val="accent1"/>
          </a:lnRef>
          <a:fillRef idx="0">
            <a:schemeClr val="accent1"/>
          </a:fillRef>
          <a:effectRef idx="1">
            <a:schemeClr val="accent1"/>
          </a:effectRef>
          <a:fontRef idx="minor">
            <a:schemeClr val="tx1"/>
          </a:fontRef>
        </p:style>
      </p:cxnSp>
      <p:sp>
        <p:nvSpPr>
          <p:cNvPr id="11" name="ZoneTexte 10"/>
          <p:cNvSpPr txBox="1"/>
          <p:nvPr/>
        </p:nvSpPr>
        <p:spPr>
          <a:xfrm>
            <a:off x="2889955" y="5138379"/>
            <a:ext cx="590226" cy="461665"/>
          </a:xfrm>
          <a:prstGeom prst="rect">
            <a:avLst/>
          </a:prstGeom>
          <a:noFill/>
        </p:spPr>
        <p:txBody>
          <a:bodyPr wrap="none" rtlCol="0">
            <a:spAutoFit/>
          </a:bodyPr>
          <a:lstStyle/>
          <a:p>
            <a:r>
              <a:rPr lang="en-GB" sz="2400" b="1" dirty="0" err="1" smtClean="0">
                <a:solidFill>
                  <a:srgbClr val="FFC000"/>
                </a:solidFill>
              </a:rPr>
              <a:t>oui</a:t>
            </a:r>
            <a:endParaRPr lang="en-GB" sz="2400" b="1" dirty="0">
              <a:solidFill>
                <a:srgbClr val="FFC000"/>
              </a:solidFill>
            </a:endParaRPr>
          </a:p>
        </p:txBody>
      </p:sp>
      <p:cxnSp>
        <p:nvCxnSpPr>
          <p:cNvPr id="12" name="Connecteur droit 11"/>
          <p:cNvCxnSpPr/>
          <p:nvPr/>
        </p:nvCxnSpPr>
        <p:spPr>
          <a:xfrm>
            <a:off x="4217158" y="4449166"/>
            <a:ext cx="1173707" cy="0"/>
          </a:xfrm>
          <a:prstGeom prst="line">
            <a:avLst/>
          </a:prstGeom>
          <a:ln w="76200">
            <a:solidFill>
              <a:srgbClr val="FFC000"/>
            </a:solidFill>
          </a:ln>
        </p:spPr>
        <p:style>
          <a:lnRef idx="2">
            <a:schemeClr val="accent1"/>
          </a:lnRef>
          <a:fillRef idx="0">
            <a:schemeClr val="accent1"/>
          </a:fillRef>
          <a:effectRef idx="1">
            <a:schemeClr val="accent1"/>
          </a:effectRef>
          <a:fontRef idx="minor">
            <a:schemeClr val="tx1"/>
          </a:fontRef>
        </p:style>
      </p:cxnSp>
      <p:sp>
        <p:nvSpPr>
          <p:cNvPr id="13" name="ZoneTexte 12"/>
          <p:cNvSpPr txBox="1"/>
          <p:nvPr/>
        </p:nvSpPr>
        <p:spPr>
          <a:xfrm>
            <a:off x="4514037" y="5138379"/>
            <a:ext cx="590226" cy="461665"/>
          </a:xfrm>
          <a:prstGeom prst="rect">
            <a:avLst/>
          </a:prstGeom>
          <a:noFill/>
        </p:spPr>
        <p:txBody>
          <a:bodyPr wrap="none" rtlCol="0">
            <a:spAutoFit/>
          </a:bodyPr>
          <a:lstStyle/>
          <a:p>
            <a:r>
              <a:rPr lang="en-GB" sz="2400" b="1" dirty="0" err="1" smtClean="0">
                <a:solidFill>
                  <a:srgbClr val="FFC000"/>
                </a:solidFill>
              </a:rPr>
              <a:t>oui</a:t>
            </a:r>
            <a:endParaRPr lang="en-GB" sz="2400" b="1" dirty="0">
              <a:solidFill>
                <a:srgbClr val="FFC000"/>
              </a:solidFill>
            </a:endParaRPr>
          </a:p>
        </p:txBody>
      </p:sp>
      <p:cxnSp>
        <p:nvCxnSpPr>
          <p:cNvPr id="14" name="Connecteur droit 13"/>
          <p:cNvCxnSpPr/>
          <p:nvPr/>
        </p:nvCxnSpPr>
        <p:spPr>
          <a:xfrm>
            <a:off x="5882185" y="5202067"/>
            <a:ext cx="1119116" cy="0"/>
          </a:xfrm>
          <a:prstGeom prst="line">
            <a:avLst/>
          </a:prstGeom>
          <a:ln w="76200">
            <a:solidFill>
              <a:srgbClr val="FFC000"/>
            </a:solidFill>
          </a:ln>
        </p:spPr>
        <p:style>
          <a:lnRef idx="2">
            <a:schemeClr val="accent1"/>
          </a:lnRef>
          <a:fillRef idx="0">
            <a:schemeClr val="accent1"/>
          </a:fillRef>
          <a:effectRef idx="1">
            <a:schemeClr val="accent1"/>
          </a:effectRef>
          <a:fontRef idx="minor">
            <a:schemeClr val="tx1"/>
          </a:fontRef>
        </p:style>
      </p:cxnSp>
      <p:sp>
        <p:nvSpPr>
          <p:cNvPr id="15" name="ZoneTexte 14"/>
          <p:cNvSpPr txBox="1"/>
          <p:nvPr/>
        </p:nvSpPr>
        <p:spPr>
          <a:xfrm>
            <a:off x="6151767" y="5422791"/>
            <a:ext cx="590226" cy="461665"/>
          </a:xfrm>
          <a:prstGeom prst="rect">
            <a:avLst/>
          </a:prstGeom>
          <a:noFill/>
        </p:spPr>
        <p:txBody>
          <a:bodyPr wrap="none" rtlCol="0">
            <a:spAutoFit/>
          </a:bodyPr>
          <a:lstStyle/>
          <a:p>
            <a:r>
              <a:rPr lang="en-GB" sz="2400" b="1" dirty="0" err="1" smtClean="0">
                <a:solidFill>
                  <a:srgbClr val="FFC000"/>
                </a:solidFill>
              </a:rPr>
              <a:t>oui</a:t>
            </a:r>
            <a:endParaRPr lang="en-GB" sz="2400" b="1" dirty="0">
              <a:solidFill>
                <a:srgbClr val="FFC000"/>
              </a:solidFill>
            </a:endParaRPr>
          </a:p>
        </p:txBody>
      </p:sp>
    </p:spTree>
    <p:extLst>
      <p:ext uri="{BB962C8B-B14F-4D97-AF65-F5344CB8AC3E}">
        <p14:creationId xmlns:p14="http://schemas.microsoft.com/office/powerpoint/2010/main" val="386901336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left)">
                                      <p:cBhvr>
                                        <p:cTn id="10" dur="500"/>
                                        <p:tgtEl>
                                          <p:spTgt spid="11"/>
                                        </p:tgtEl>
                                      </p:cBhvr>
                                    </p:animEffect>
                                  </p:childTnLst>
                                </p:cTn>
                              </p:par>
                              <p:par>
                                <p:cTn id="11" presetID="22" presetClass="entr" presetSubtype="8"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left)">
                                      <p:cBhvr>
                                        <p:cTn id="13" dur="500"/>
                                        <p:tgtEl>
                                          <p:spTgt spid="12"/>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left)">
                                      <p:cBhvr>
                                        <p:cTn id="16" dur="500"/>
                                        <p:tgtEl>
                                          <p:spTgt spid="13"/>
                                        </p:tgtEl>
                                      </p:cBhvr>
                                    </p:animEffect>
                                  </p:childTnLst>
                                </p:cTn>
                              </p:par>
                              <p:par>
                                <p:cTn id="17" presetID="22" presetClass="entr" presetSubtype="8"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500"/>
                                        <p:tgtEl>
                                          <p:spTgt spid="14"/>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Graphique 16"/>
          <p:cNvPicPr>
            <a:picLocks noChangeArrowheads="1"/>
          </p:cNvPicPr>
          <p:nvPr/>
        </p:nvPicPr>
        <p:blipFill>
          <a:blip r:embed="rId2"/>
          <a:srcRect/>
          <a:stretch>
            <a:fillRect/>
          </a:stretch>
        </p:blipFill>
        <p:spPr bwMode="auto">
          <a:xfrm>
            <a:off x="790908" y="2566555"/>
            <a:ext cx="3895552" cy="3781396"/>
          </a:xfrm>
          <a:prstGeom prst="rect">
            <a:avLst/>
          </a:prstGeom>
          <a:noFill/>
          <a:ln w="9525">
            <a:noFill/>
            <a:miter lim="800000"/>
            <a:headEnd/>
            <a:tailEnd/>
          </a:ln>
        </p:spPr>
      </p:pic>
      <p:pic>
        <p:nvPicPr>
          <p:cNvPr id="1027" name="Graphique 17"/>
          <p:cNvPicPr>
            <a:picLocks noChangeArrowheads="1"/>
          </p:cNvPicPr>
          <p:nvPr/>
        </p:nvPicPr>
        <p:blipFill>
          <a:blip r:embed="rId3"/>
          <a:srcRect/>
          <a:stretch>
            <a:fillRect/>
          </a:stretch>
        </p:blipFill>
        <p:spPr bwMode="auto">
          <a:xfrm>
            <a:off x="5196120" y="2542544"/>
            <a:ext cx="3917896" cy="3775427"/>
          </a:xfrm>
          <a:prstGeom prst="rect">
            <a:avLst/>
          </a:prstGeom>
          <a:noFill/>
          <a:ln w="9525">
            <a:noFill/>
            <a:miter lim="800000"/>
            <a:headEnd/>
            <a:tailEnd/>
          </a:ln>
        </p:spPr>
      </p:pic>
      <p:sp>
        <p:nvSpPr>
          <p:cNvPr id="1028" name="Rectangle 4"/>
          <p:cNvSpPr>
            <a:spLocks noChangeArrowheads="1"/>
          </p:cNvSpPr>
          <p:nvPr/>
        </p:nvSpPr>
        <p:spPr bwMode="auto">
          <a:xfrm>
            <a:off x="790908" y="1386392"/>
            <a:ext cx="8541115"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800" b="1" i="1" u="none" strike="noStrike" cap="none" normalizeH="0" baseline="0" dirty="0" smtClean="0">
                <a:ln>
                  <a:noFill/>
                </a:ln>
                <a:solidFill>
                  <a:schemeClr val="tx1"/>
                </a:solidFill>
                <a:effectLst/>
                <a:ea typeface="Times New Roman" pitchFamily="18" charset="0"/>
                <a:cs typeface="Arial" pitchFamily="34" charset="0"/>
              </a:rPr>
              <a:t>« Considérez-vous les submersions marines à Leucate</a:t>
            </a:r>
            <a:r>
              <a:rPr kumimoji="0" lang="fr-FR" sz="1800" b="1" i="1" u="none" strike="noStrike" cap="none" normalizeH="0" dirty="0" smtClean="0">
                <a:ln>
                  <a:noFill/>
                </a:ln>
                <a:solidFill>
                  <a:schemeClr val="tx1"/>
                </a:solidFill>
                <a:effectLst/>
                <a:ea typeface="Times New Roman" pitchFamily="18" charset="0"/>
                <a:cs typeface="Arial" pitchFamily="34" charset="0"/>
              </a:rPr>
              <a:t> comme un risque, un danger, ni l’un ni l’autre ? »</a:t>
            </a:r>
            <a:endParaRPr kumimoji="0" lang="fr-FR" sz="1800" b="1" i="1" u="none" strike="noStrike" cap="none" normalizeH="0" baseline="0" dirty="0" smtClean="0">
              <a:ln>
                <a:noFill/>
              </a:ln>
              <a:solidFill>
                <a:schemeClr val="tx1"/>
              </a:solidFill>
              <a:effectLst/>
              <a:cs typeface="Arial" pitchFamily="34" charset="0"/>
            </a:endParaRPr>
          </a:p>
        </p:txBody>
      </p:sp>
      <p:sp>
        <p:nvSpPr>
          <p:cNvPr id="10" name="Rectangle 9"/>
          <p:cNvSpPr/>
          <p:nvPr/>
        </p:nvSpPr>
        <p:spPr>
          <a:xfrm>
            <a:off x="1654974" y="2115322"/>
            <a:ext cx="2169888" cy="338554"/>
          </a:xfrm>
          <a:prstGeom prst="rect">
            <a:avLst/>
          </a:prstGeom>
        </p:spPr>
        <p:txBody>
          <a:bodyPr wrap="none">
            <a:spAutoFit/>
          </a:bodyPr>
          <a:lstStyle/>
          <a:p>
            <a:pPr lvl="0" algn="ctr" defTabSz="914400" fontAlgn="base">
              <a:spcBef>
                <a:spcPct val="0"/>
              </a:spcBef>
              <a:spcAft>
                <a:spcPct val="0"/>
              </a:spcAft>
            </a:pPr>
            <a:r>
              <a:rPr lang="fr-FR" sz="1600" b="1" i="1" dirty="0" smtClean="0">
                <a:ea typeface="Times New Roman" pitchFamily="18" charset="0"/>
                <a:cs typeface="Arial" pitchFamily="34" charset="0"/>
              </a:rPr>
              <a:t>1. En fonction du profil.</a:t>
            </a:r>
            <a:endParaRPr lang="fr-FR" sz="1600" b="1" i="1" dirty="0" smtClean="0">
              <a:cs typeface="Arial" pitchFamily="34" charset="0"/>
            </a:endParaRPr>
          </a:p>
        </p:txBody>
      </p:sp>
      <p:sp>
        <p:nvSpPr>
          <p:cNvPr id="11" name="Rectangle 10"/>
          <p:cNvSpPr/>
          <p:nvPr/>
        </p:nvSpPr>
        <p:spPr>
          <a:xfrm>
            <a:off x="4643438" y="2115322"/>
            <a:ext cx="4953000" cy="584775"/>
          </a:xfrm>
          <a:prstGeom prst="rect">
            <a:avLst/>
          </a:prstGeom>
        </p:spPr>
        <p:txBody>
          <a:bodyPr>
            <a:spAutoFit/>
          </a:bodyPr>
          <a:lstStyle/>
          <a:p>
            <a:pPr algn="ctr"/>
            <a:r>
              <a:rPr lang="fr-FR" sz="1600" b="1" i="1" dirty="0" smtClean="0"/>
              <a:t>2. Par les résidents principaux et secondaires en fonction du secteur d’habitation.</a:t>
            </a:r>
            <a:endParaRPr lang="en-GB" sz="1600" dirty="0"/>
          </a:p>
        </p:txBody>
      </p:sp>
      <p:sp>
        <p:nvSpPr>
          <p:cNvPr id="1029" name="Rectangle 5"/>
          <p:cNvSpPr>
            <a:spLocks noChangeArrowheads="1"/>
          </p:cNvSpPr>
          <p:nvPr/>
        </p:nvSpPr>
        <p:spPr bwMode="auto">
          <a:xfrm>
            <a:off x="1234288" y="6273001"/>
            <a:ext cx="302529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n = 493, taux de réponse = 99 %, test du Khi² peu significatif à 7 %</a:t>
            </a:r>
            <a:endParaRPr kumimoji="0" lang="fr-FR"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1030" name="Rectangle 6"/>
          <p:cNvSpPr>
            <a:spLocks noChangeArrowheads="1"/>
          </p:cNvSpPr>
          <p:nvPr/>
        </p:nvSpPr>
        <p:spPr bwMode="auto">
          <a:xfrm>
            <a:off x="5751293" y="6273001"/>
            <a:ext cx="2808085"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n = 405, taux de réponse = 99 %, test du Khi² significatif à 5 %</a:t>
            </a:r>
            <a:endParaRPr kumimoji="0" lang="fr-FR"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13" name="Titre 1"/>
          <p:cNvSpPr>
            <a:spLocks noGrp="1"/>
          </p:cNvSpPr>
          <p:nvPr>
            <p:ph type="title"/>
          </p:nvPr>
        </p:nvSpPr>
        <p:spPr>
          <a:xfrm>
            <a:off x="307844" y="338282"/>
            <a:ext cx="9288594" cy="967840"/>
          </a:xfrm>
        </p:spPr>
        <p:txBody>
          <a:bodyPr>
            <a:normAutofit fontScale="90000"/>
          </a:bodyPr>
          <a:lstStyle/>
          <a:p>
            <a:pPr algn="l"/>
            <a:r>
              <a:rPr lang="fr-FR" sz="2800" dirty="0" smtClean="0">
                <a:latin typeface="+mn-lt"/>
              </a:rPr>
              <a:t>   3 – Résultats : le rôle du vécu et du sentiment de responsabilité dans la perception du risque de submersion marine</a:t>
            </a:r>
            <a:endParaRPr lang="fr-FR" sz="2800" dirty="0">
              <a:latin typeface="+mn-lt"/>
            </a:endParaRPr>
          </a:p>
        </p:txBody>
      </p:sp>
      <p:sp>
        <p:nvSpPr>
          <p:cNvPr id="12" name="Rectangle 11"/>
          <p:cNvSpPr/>
          <p:nvPr/>
        </p:nvSpPr>
        <p:spPr>
          <a:xfrm>
            <a:off x="5696701" y="4080681"/>
            <a:ext cx="594916" cy="368489"/>
          </a:xfrm>
          <a:prstGeom prst="rect">
            <a:avLst/>
          </a:prstGeom>
          <a:noFill/>
          <a:ln w="57150">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4" name="Rectangle 13"/>
          <p:cNvSpPr/>
          <p:nvPr/>
        </p:nvSpPr>
        <p:spPr>
          <a:xfrm>
            <a:off x="6851176" y="4519682"/>
            <a:ext cx="594916" cy="368489"/>
          </a:xfrm>
          <a:prstGeom prst="rect">
            <a:avLst/>
          </a:prstGeom>
          <a:noFill/>
          <a:ln w="57150">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1209065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30" grpId="0"/>
      <p:bldP spid="12" grpId="0" animBg="1"/>
      <p:bldP spid="1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
          <p:cNvSpPr>
            <a:spLocks noGrp="1"/>
          </p:cNvSpPr>
          <p:nvPr>
            <p:ph type="title"/>
          </p:nvPr>
        </p:nvSpPr>
        <p:spPr>
          <a:xfrm>
            <a:off x="307844" y="338282"/>
            <a:ext cx="9288594" cy="967840"/>
          </a:xfrm>
        </p:spPr>
        <p:txBody>
          <a:bodyPr>
            <a:normAutofit fontScale="90000"/>
          </a:bodyPr>
          <a:lstStyle/>
          <a:p>
            <a:pPr algn="l"/>
            <a:r>
              <a:rPr lang="fr-FR" sz="2800" dirty="0" smtClean="0">
                <a:latin typeface="+mn-lt"/>
              </a:rPr>
              <a:t>   3 – Résultats : le rôle du vécu </a:t>
            </a:r>
            <a:r>
              <a:rPr lang="fr-FR" sz="2800" dirty="0" smtClean="0"/>
              <a:t>et du sentiment de responsabilité </a:t>
            </a:r>
            <a:r>
              <a:rPr lang="fr-FR" sz="2800" dirty="0" smtClean="0">
                <a:latin typeface="+mn-lt"/>
              </a:rPr>
              <a:t>dans la perception du risque de submersion marine</a:t>
            </a:r>
            <a:endParaRPr lang="fr-FR" sz="2800" dirty="0">
              <a:latin typeface="+mn-lt"/>
            </a:endParaRPr>
          </a:p>
        </p:txBody>
      </p:sp>
      <p:pic>
        <p:nvPicPr>
          <p:cNvPr id="2" name="Picture 2" descr="C:\Users\Esmeralda\Pictures\2015\leucate\IMG_5194.JPG"/>
          <p:cNvPicPr>
            <a:picLocks noChangeAspect="1" noChangeArrowheads="1"/>
          </p:cNvPicPr>
          <p:nvPr/>
        </p:nvPicPr>
        <p:blipFill>
          <a:blip r:embed="rId2"/>
          <a:srcRect/>
          <a:stretch>
            <a:fillRect/>
          </a:stretch>
        </p:blipFill>
        <p:spPr bwMode="auto">
          <a:xfrm>
            <a:off x="335140" y="1745206"/>
            <a:ext cx="4590199" cy="3442650"/>
          </a:xfrm>
          <a:prstGeom prst="rect">
            <a:avLst/>
          </a:prstGeom>
          <a:noFill/>
        </p:spPr>
      </p:pic>
      <p:pic>
        <p:nvPicPr>
          <p:cNvPr id="3" name="Picture 3" descr="C:\Users\Esmeralda\Pictures\2015\leucate\IMG_4834.JPG"/>
          <p:cNvPicPr>
            <a:picLocks noChangeAspect="1" noChangeArrowheads="1"/>
          </p:cNvPicPr>
          <p:nvPr/>
        </p:nvPicPr>
        <p:blipFill>
          <a:blip r:embed="rId3"/>
          <a:srcRect/>
          <a:stretch>
            <a:fillRect/>
          </a:stretch>
        </p:blipFill>
        <p:spPr bwMode="auto">
          <a:xfrm>
            <a:off x="4518806" y="3835398"/>
            <a:ext cx="5077632" cy="2853630"/>
          </a:xfrm>
          <a:prstGeom prst="rect">
            <a:avLst/>
          </a:prstGeom>
          <a:noFill/>
        </p:spPr>
      </p:pic>
      <p:sp>
        <p:nvSpPr>
          <p:cNvPr id="12" name="ZoneTexte 11"/>
          <p:cNvSpPr txBox="1"/>
          <p:nvPr/>
        </p:nvSpPr>
        <p:spPr>
          <a:xfrm>
            <a:off x="5554639" y="1913045"/>
            <a:ext cx="3391569" cy="923330"/>
          </a:xfrm>
          <a:prstGeom prst="rect">
            <a:avLst/>
          </a:prstGeom>
          <a:noFill/>
        </p:spPr>
        <p:txBody>
          <a:bodyPr wrap="none" rtlCol="0">
            <a:spAutoFit/>
          </a:bodyPr>
          <a:lstStyle/>
          <a:p>
            <a:r>
              <a:rPr lang="fr-FR" sz="1800" b="1" smtClean="0"/>
              <a:t>Leucate Plage :</a:t>
            </a:r>
          </a:p>
          <a:p>
            <a:endParaRPr lang="fr-FR" sz="1800" smtClean="0"/>
          </a:p>
          <a:p>
            <a:r>
              <a:rPr lang="fr-FR" sz="1800" smtClean="0"/>
              <a:t>- Plage et habitat au même niveau</a:t>
            </a:r>
            <a:endParaRPr lang="fr-FR" sz="1800"/>
          </a:p>
        </p:txBody>
      </p:sp>
    </p:spTree>
    <p:extLst>
      <p:ext uri="{BB962C8B-B14F-4D97-AF65-F5344CB8AC3E}">
        <p14:creationId xmlns:p14="http://schemas.microsoft.com/office/powerpoint/2010/main" val="4202573172"/>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
          <p:cNvSpPr>
            <a:spLocks noGrp="1"/>
          </p:cNvSpPr>
          <p:nvPr>
            <p:ph type="title"/>
          </p:nvPr>
        </p:nvSpPr>
        <p:spPr>
          <a:xfrm>
            <a:off x="307844" y="338282"/>
            <a:ext cx="9288594" cy="967840"/>
          </a:xfrm>
        </p:spPr>
        <p:txBody>
          <a:bodyPr>
            <a:normAutofit fontScale="90000"/>
          </a:bodyPr>
          <a:lstStyle/>
          <a:p>
            <a:pPr algn="l"/>
            <a:r>
              <a:rPr lang="fr-FR" sz="2800" dirty="0" smtClean="0">
                <a:latin typeface="+mn-lt"/>
              </a:rPr>
              <a:t>   3 – Résultats : le rôle du vécu </a:t>
            </a:r>
            <a:r>
              <a:rPr lang="fr-FR" sz="2800" dirty="0" smtClean="0"/>
              <a:t>et du sentiment de responsabilité </a:t>
            </a:r>
            <a:r>
              <a:rPr lang="fr-FR" sz="2800" dirty="0" smtClean="0">
                <a:latin typeface="+mn-lt"/>
              </a:rPr>
              <a:t>dans la perception du risque de submersion marine</a:t>
            </a:r>
            <a:endParaRPr lang="fr-FR" sz="2800" dirty="0">
              <a:latin typeface="+mn-lt"/>
            </a:endParaRPr>
          </a:p>
        </p:txBody>
      </p:sp>
      <p:sp>
        <p:nvSpPr>
          <p:cNvPr id="12" name="ZoneTexte 11"/>
          <p:cNvSpPr txBox="1"/>
          <p:nvPr/>
        </p:nvSpPr>
        <p:spPr>
          <a:xfrm>
            <a:off x="460375" y="1574212"/>
            <a:ext cx="3103478" cy="923330"/>
          </a:xfrm>
          <a:prstGeom prst="rect">
            <a:avLst/>
          </a:prstGeom>
          <a:noFill/>
        </p:spPr>
        <p:txBody>
          <a:bodyPr wrap="none" rtlCol="0">
            <a:spAutoFit/>
          </a:bodyPr>
          <a:lstStyle/>
          <a:p>
            <a:r>
              <a:rPr lang="fr-FR" sz="1800" b="1" dirty="0" smtClean="0"/>
              <a:t>Village naturiste:</a:t>
            </a:r>
          </a:p>
          <a:p>
            <a:endParaRPr lang="fr-FR" sz="1800" dirty="0" smtClean="0"/>
          </a:p>
          <a:p>
            <a:r>
              <a:rPr lang="fr-FR" sz="1800" dirty="0" smtClean="0"/>
              <a:t>- Financement d’enrochements</a:t>
            </a:r>
            <a:endParaRPr lang="fr-FR" sz="1800" dirty="0"/>
          </a:p>
        </p:txBody>
      </p:sp>
      <p:sp>
        <p:nvSpPr>
          <p:cNvPr id="2050" name="AutoShape 2" descr="https://photos-2.dropbox.com/t/2/AAC8-xCYkf3RN1jJWFico9-jgtlSJrz9QpQ3gazYtk1gWA/12/84147106/jpeg/32x32/1/_/1/2/DuneAphrodite_1985_2005_resident.jpg/ELG53LcDGJEMIAIoAg/nea5-h-hNnB733BrHhpU_913IT845SHCOOEK5U-0-yQ?size=1024x768&amp;size_mode=2"/>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2051" name="Picture 3" descr="C:\Users\Esmeralda\AppData\Local\Temp\DuneAphrodite_1985_2005_resident.jpg"/>
          <p:cNvPicPr>
            <a:picLocks noChangeAspect="1" noChangeArrowheads="1"/>
          </p:cNvPicPr>
          <p:nvPr/>
        </p:nvPicPr>
        <p:blipFill>
          <a:blip r:embed="rId3"/>
          <a:srcRect l="14839" t="5077" b="2325"/>
          <a:stretch>
            <a:fillRect/>
          </a:stretch>
        </p:blipFill>
        <p:spPr bwMode="auto">
          <a:xfrm>
            <a:off x="6116139" y="1533268"/>
            <a:ext cx="3493743" cy="5224544"/>
          </a:xfrm>
          <a:prstGeom prst="rect">
            <a:avLst/>
          </a:prstGeom>
          <a:noFill/>
        </p:spPr>
      </p:pic>
      <p:pic>
        <p:nvPicPr>
          <p:cNvPr id="2052" name="Picture 4" descr="C:\Users\Esmeralda\Pictures\2015\leucate\IMG_5172.JPG"/>
          <p:cNvPicPr>
            <a:picLocks noChangeAspect="1" noChangeArrowheads="1"/>
          </p:cNvPicPr>
          <p:nvPr/>
        </p:nvPicPr>
        <p:blipFill>
          <a:blip r:embed="rId4"/>
          <a:srcRect/>
          <a:stretch>
            <a:fillRect/>
          </a:stretch>
        </p:blipFill>
        <p:spPr bwMode="auto">
          <a:xfrm>
            <a:off x="381000" y="2885644"/>
            <a:ext cx="5023513" cy="3767635"/>
          </a:xfrm>
          <a:prstGeom prst="rect">
            <a:avLst/>
          </a:prstGeom>
          <a:noFill/>
        </p:spPr>
      </p:pic>
    </p:spTree>
    <p:extLst>
      <p:ext uri="{BB962C8B-B14F-4D97-AF65-F5344CB8AC3E}">
        <p14:creationId xmlns:p14="http://schemas.microsoft.com/office/powerpoint/2010/main" val="891233678"/>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
          <p:cNvSpPr>
            <a:spLocks noGrp="1"/>
          </p:cNvSpPr>
          <p:nvPr>
            <p:ph type="title"/>
          </p:nvPr>
        </p:nvSpPr>
        <p:spPr>
          <a:xfrm>
            <a:off x="307844" y="338282"/>
            <a:ext cx="9288594" cy="967840"/>
          </a:xfrm>
        </p:spPr>
        <p:txBody>
          <a:bodyPr>
            <a:normAutofit/>
          </a:bodyPr>
          <a:lstStyle/>
          <a:p>
            <a:pPr algn="l"/>
            <a:r>
              <a:rPr lang="fr-FR" sz="2800" dirty="0" smtClean="0">
                <a:latin typeface="+mn-lt"/>
              </a:rPr>
              <a:t>   3 – Résultats : une culture du risque qui émerge ?</a:t>
            </a:r>
            <a:endParaRPr lang="fr-FR" sz="2800" dirty="0">
              <a:latin typeface="+mn-lt"/>
            </a:endParaRPr>
          </a:p>
        </p:txBody>
      </p:sp>
      <p:sp>
        <p:nvSpPr>
          <p:cNvPr id="12" name="ZoneTexte 11"/>
          <p:cNvSpPr txBox="1"/>
          <p:nvPr/>
        </p:nvSpPr>
        <p:spPr>
          <a:xfrm>
            <a:off x="3148551" y="1751636"/>
            <a:ext cx="3266728" cy="923330"/>
          </a:xfrm>
          <a:prstGeom prst="rect">
            <a:avLst/>
          </a:prstGeom>
          <a:noFill/>
        </p:spPr>
        <p:txBody>
          <a:bodyPr wrap="none" rtlCol="0">
            <a:spAutoFit/>
          </a:bodyPr>
          <a:lstStyle/>
          <a:p>
            <a:r>
              <a:rPr lang="fr-FR" sz="1800" b="1" dirty="0" smtClean="0"/>
              <a:t>Un tempête </a:t>
            </a:r>
            <a:r>
              <a:rPr lang="fr-FR" sz="1800" b="1" dirty="0" err="1" smtClean="0"/>
              <a:t>Xynthia</a:t>
            </a:r>
            <a:r>
              <a:rPr lang="fr-FR" sz="1800" b="1" dirty="0" smtClean="0"/>
              <a:t> à Leucate ?</a:t>
            </a:r>
          </a:p>
          <a:p>
            <a:endParaRPr lang="fr-FR" sz="1800" dirty="0" smtClean="0"/>
          </a:p>
          <a:p>
            <a:r>
              <a:rPr lang="fr-FR" sz="1800" dirty="0" smtClean="0"/>
              <a:t>- Non : 47 % ; Je ne sais pas : 6 %</a:t>
            </a:r>
            <a:endParaRPr lang="fr-FR" sz="1800" dirty="0"/>
          </a:p>
        </p:txBody>
      </p:sp>
      <p:sp>
        <p:nvSpPr>
          <p:cNvPr id="2050" name="AutoShape 2" descr="https://photos-2.dropbox.com/t/2/AAC8-xCYkf3RN1jJWFico9-jgtlSJrz9QpQ3gazYtk1gWA/12/84147106/jpeg/32x32/1/_/1/2/DuneAphrodite_1985_2005_resident.jpg/ELG53LcDGJEMIAIoAg/nea5-h-hNnB733BrHhpU_913IT845SHCOOEK5U-0-yQ?size=1024x768&amp;size_mode=2"/>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graphicFrame>
        <p:nvGraphicFramePr>
          <p:cNvPr id="8" name="Tableau 7"/>
          <p:cNvGraphicFramePr>
            <a:graphicFrameLocks noGrp="1"/>
          </p:cNvGraphicFramePr>
          <p:nvPr/>
        </p:nvGraphicFramePr>
        <p:xfrm>
          <a:off x="419431" y="4115738"/>
          <a:ext cx="9136063" cy="2108508"/>
        </p:xfrm>
        <a:graphic>
          <a:graphicData uri="http://schemas.openxmlformats.org/drawingml/2006/table">
            <a:tbl>
              <a:tblPr/>
              <a:tblGrid>
                <a:gridCol w="4006863"/>
                <a:gridCol w="2553576"/>
                <a:gridCol w="1346802"/>
                <a:gridCol w="1228822"/>
              </a:tblGrid>
              <a:tr h="786927">
                <a:tc>
                  <a:txBody>
                    <a:bodyPr/>
                    <a:lstStyle/>
                    <a:p>
                      <a:endParaRPr lang="fr-FR" sz="1500" dirty="0">
                        <a:latin typeface="Calibri"/>
                      </a:endParaRPr>
                    </a:p>
                  </a:txBody>
                  <a:tcPr marL="92579" marR="92579" marT="0" marB="0">
                    <a:lnL>
                      <a:noFill/>
                    </a:lnL>
                    <a:lnR>
                      <a:noFill/>
                    </a:lnR>
                    <a:lnT>
                      <a:noFill/>
                    </a:lnT>
                    <a:lnB w="12700" cap="flat" cmpd="sng" algn="ctr">
                      <a:solidFill>
                        <a:srgbClr val="666666"/>
                      </a:solidFill>
                      <a:prstDash val="solid"/>
                      <a:round/>
                      <a:headEnd type="none" w="med" len="med"/>
                      <a:tailEnd type="none" w="med" len="med"/>
                    </a:lnB>
                  </a:tcPr>
                </a:tc>
                <a:tc>
                  <a:txBody>
                    <a:bodyPr/>
                    <a:lstStyle/>
                    <a:p>
                      <a:endParaRPr lang="fr-FR" sz="1500">
                        <a:latin typeface="Calibri"/>
                      </a:endParaRPr>
                    </a:p>
                  </a:txBody>
                  <a:tcPr marL="92579" marR="92579" marT="0" marB="0">
                    <a:lnL>
                      <a:noFill/>
                    </a:lnL>
                    <a:lnR>
                      <a:noFill/>
                    </a:lnR>
                    <a:lnT>
                      <a:noFill/>
                    </a:lnT>
                    <a:lnB w="12700" cap="flat" cmpd="sng" algn="ctr">
                      <a:solidFill>
                        <a:srgbClr val="666666"/>
                      </a:solidFill>
                      <a:prstDash val="solid"/>
                      <a:round/>
                      <a:headEnd type="none" w="med" len="med"/>
                      <a:tailEnd type="none" w="med" len="med"/>
                    </a:lnB>
                  </a:tcPr>
                </a:tc>
                <a:tc>
                  <a:txBody>
                    <a:bodyPr/>
                    <a:lstStyle/>
                    <a:p>
                      <a:pPr algn="ctr">
                        <a:lnSpc>
                          <a:spcPct val="115000"/>
                        </a:lnSpc>
                        <a:spcAft>
                          <a:spcPts val="0"/>
                        </a:spcAft>
                      </a:pPr>
                      <a:r>
                        <a:rPr lang="fr-FR" sz="1500" b="1" dirty="0">
                          <a:latin typeface="Times New Roman"/>
                          <a:ea typeface="Times New Roman"/>
                        </a:rPr>
                        <a:t>Résidents principaux</a:t>
                      </a:r>
                      <a:endParaRPr lang="fr-FR" sz="1600" dirty="0">
                        <a:latin typeface="Times New Roman"/>
                        <a:ea typeface="Calibri"/>
                      </a:endParaRPr>
                    </a:p>
                  </a:txBody>
                  <a:tcPr marL="92579" marR="9257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ctr">
                        <a:lnSpc>
                          <a:spcPct val="115000"/>
                        </a:lnSpc>
                        <a:spcAft>
                          <a:spcPts val="0"/>
                        </a:spcAft>
                      </a:pPr>
                      <a:r>
                        <a:rPr lang="fr-FR" sz="1500" b="1">
                          <a:latin typeface="Times New Roman"/>
                          <a:ea typeface="Times New Roman"/>
                        </a:rPr>
                        <a:t>Résidents secondaires</a:t>
                      </a:r>
                      <a:endParaRPr lang="fr-FR" sz="1600">
                        <a:latin typeface="Times New Roman"/>
                        <a:ea typeface="Calibri"/>
                      </a:endParaRPr>
                    </a:p>
                  </a:txBody>
                  <a:tcPr marL="92579" marR="9257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r>
              <a:tr h="524618">
                <a:tc rowSpan="4">
                  <a:txBody>
                    <a:bodyPr/>
                    <a:lstStyle/>
                    <a:p>
                      <a:pPr algn="l">
                        <a:lnSpc>
                          <a:spcPct val="115000"/>
                        </a:lnSpc>
                        <a:spcAft>
                          <a:spcPts val="0"/>
                        </a:spcAft>
                      </a:pPr>
                      <a:r>
                        <a:rPr lang="fr-FR" sz="1500">
                          <a:latin typeface="Times New Roman"/>
                          <a:ea typeface="Times New Roman"/>
                        </a:rPr>
                        <a:t>Etes-vous informé de la mise en place d'un plan communal de sauvegarde avec un dispositif d'alerte téléphonique ?</a:t>
                      </a:r>
                      <a:endParaRPr lang="fr-FR" sz="1600">
                        <a:latin typeface="Times New Roman"/>
                        <a:ea typeface="Calibri"/>
                      </a:endParaRPr>
                    </a:p>
                    <a:p>
                      <a:pPr algn="l">
                        <a:lnSpc>
                          <a:spcPct val="115000"/>
                        </a:lnSpc>
                        <a:spcAft>
                          <a:spcPts val="0"/>
                        </a:spcAft>
                      </a:pPr>
                      <a:r>
                        <a:rPr lang="fr-FR" sz="1400">
                          <a:latin typeface="Times New Roman"/>
                          <a:ea typeface="Times New Roman"/>
                        </a:rPr>
                        <a:t>Taux de réponse =  95 %, test du khi² est très significatif à &lt;1 %</a:t>
                      </a:r>
                      <a:endParaRPr lang="fr-FR" sz="1600">
                        <a:latin typeface="Times New Roman"/>
                        <a:ea typeface="Calibri"/>
                      </a:endParaRPr>
                    </a:p>
                  </a:txBody>
                  <a:tcPr marL="92579" marR="92579" marT="0" marB="0">
                    <a:lnL>
                      <a:noFill/>
                    </a:lnL>
                    <a:lnR>
                      <a:noFill/>
                    </a:lnR>
                    <a:lnT w="12700" cap="flat" cmpd="sng" algn="ctr">
                      <a:solidFill>
                        <a:srgbClr val="666666"/>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1500">
                          <a:latin typeface="Times New Roman"/>
                          <a:ea typeface="Times New Roman"/>
                        </a:rPr>
                        <a:t>Oui, et j'ai communiqué mes coordonnées</a:t>
                      </a:r>
                      <a:endParaRPr lang="fr-FR" sz="1600">
                        <a:latin typeface="Times New Roman"/>
                        <a:ea typeface="Calibri"/>
                      </a:endParaRPr>
                    </a:p>
                  </a:txBody>
                  <a:tcPr marL="92579" marR="92579" marT="0" marB="0">
                    <a:lnL>
                      <a:noFill/>
                    </a:lnL>
                    <a:lnR>
                      <a:noFill/>
                    </a:lnR>
                    <a:lnT w="12700" cap="flat" cmpd="sng" algn="ctr">
                      <a:solidFill>
                        <a:srgbClr val="666666"/>
                      </a:solidFill>
                      <a:prstDash val="solid"/>
                      <a:round/>
                      <a:headEnd type="none" w="med" len="med"/>
                      <a:tailEnd type="none" w="med" len="med"/>
                    </a:lnT>
                    <a:lnB>
                      <a:noFill/>
                    </a:lnB>
                    <a:solidFill>
                      <a:srgbClr val="CCCCCC"/>
                    </a:solidFill>
                  </a:tcPr>
                </a:tc>
                <a:tc>
                  <a:txBody>
                    <a:bodyPr/>
                    <a:lstStyle/>
                    <a:p>
                      <a:pPr algn="ctr">
                        <a:lnSpc>
                          <a:spcPct val="115000"/>
                        </a:lnSpc>
                        <a:spcAft>
                          <a:spcPts val="0"/>
                        </a:spcAft>
                      </a:pPr>
                      <a:r>
                        <a:rPr lang="fr-FR" sz="1500" b="1" dirty="0">
                          <a:latin typeface="Times New Roman"/>
                          <a:ea typeface="Times New Roman"/>
                        </a:rPr>
                        <a:t>37%</a:t>
                      </a:r>
                      <a:endParaRPr lang="fr-FR" sz="1600" dirty="0">
                        <a:latin typeface="Times New Roman"/>
                        <a:ea typeface="Calibri"/>
                      </a:endParaRPr>
                    </a:p>
                  </a:txBody>
                  <a:tcPr marL="92579" marR="92579" marT="0" marB="0" anchor="ctr">
                    <a:lnL>
                      <a:noFill/>
                    </a:lnL>
                    <a:lnR>
                      <a:noFill/>
                    </a:lnR>
                    <a:lnT w="12700" cap="flat" cmpd="sng" algn="ctr">
                      <a:solidFill>
                        <a:srgbClr val="666666"/>
                      </a:solidFill>
                      <a:prstDash val="solid"/>
                      <a:round/>
                      <a:headEnd type="none" w="med" len="med"/>
                      <a:tailEnd type="none" w="med" len="med"/>
                    </a:lnT>
                    <a:lnB>
                      <a:noFill/>
                    </a:lnB>
                    <a:solidFill>
                      <a:srgbClr val="CCCCCC"/>
                    </a:solidFill>
                  </a:tcPr>
                </a:tc>
                <a:tc>
                  <a:txBody>
                    <a:bodyPr/>
                    <a:lstStyle/>
                    <a:p>
                      <a:pPr algn="ctr">
                        <a:lnSpc>
                          <a:spcPct val="115000"/>
                        </a:lnSpc>
                        <a:spcAft>
                          <a:spcPts val="0"/>
                        </a:spcAft>
                      </a:pPr>
                      <a:r>
                        <a:rPr lang="fr-FR" sz="1500">
                          <a:latin typeface="Times New Roman"/>
                          <a:ea typeface="Times New Roman"/>
                        </a:rPr>
                        <a:t>7%</a:t>
                      </a:r>
                      <a:endParaRPr lang="fr-FR" sz="1600">
                        <a:latin typeface="Times New Roman"/>
                        <a:ea typeface="Calibri"/>
                      </a:endParaRPr>
                    </a:p>
                  </a:txBody>
                  <a:tcPr marL="92579" marR="92579" marT="0" marB="0" anchor="ctr">
                    <a:lnL>
                      <a:noFill/>
                    </a:lnL>
                    <a:lnR>
                      <a:noFill/>
                    </a:lnR>
                    <a:lnT w="12700" cap="flat" cmpd="sng" algn="ctr">
                      <a:solidFill>
                        <a:srgbClr val="666666"/>
                      </a:solidFill>
                      <a:prstDash val="solid"/>
                      <a:round/>
                      <a:headEnd type="none" w="med" len="med"/>
                      <a:tailEnd type="none" w="med" len="med"/>
                    </a:lnT>
                    <a:lnB>
                      <a:noFill/>
                    </a:lnB>
                    <a:solidFill>
                      <a:srgbClr val="CCCCCC"/>
                    </a:solidFill>
                  </a:tcPr>
                </a:tc>
              </a:tr>
              <a:tr h="262309">
                <a:tc vMerge="1">
                  <a:txBody>
                    <a:bodyPr/>
                    <a:lstStyle/>
                    <a:p>
                      <a:endParaRPr lang="fr-FR"/>
                    </a:p>
                  </a:txBody>
                  <a:tcPr/>
                </a:tc>
                <a:tc>
                  <a:txBody>
                    <a:bodyPr/>
                    <a:lstStyle/>
                    <a:p>
                      <a:pPr algn="l">
                        <a:lnSpc>
                          <a:spcPct val="115000"/>
                        </a:lnSpc>
                        <a:spcAft>
                          <a:spcPts val="0"/>
                        </a:spcAft>
                      </a:pPr>
                      <a:r>
                        <a:rPr lang="fr-FR" sz="1500">
                          <a:latin typeface="Times New Roman"/>
                          <a:ea typeface="Times New Roman"/>
                        </a:rPr>
                        <a:t>Oui, j'en ai entendu parler</a:t>
                      </a:r>
                      <a:endParaRPr lang="fr-FR" sz="1600">
                        <a:latin typeface="Times New Roman"/>
                        <a:ea typeface="Calibri"/>
                      </a:endParaRPr>
                    </a:p>
                  </a:txBody>
                  <a:tcPr marL="92579" marR="92579" marT="0" marB="0">
                    <a:lnL>
                      <a:noFill/>
                    </a:lnL>
                    <a:lnR>
                      <a:noFill/>
                    </a:lnR>
                    <a:lnT>
                      <a:noFill/>
                    </a:lnT>
                    <a:lnB>
                      <a:noFill/>
                    </a:lnB>
                  </a:tcPr>
                </a:tc>
                <a:tc>
                  <a:txBody>
                    <a:bodyPr/>
                    <a:lstStyle/>
                    <a:p>
                      <a:pPr algn="ctr">
                        <a:lnSpc>
                          <a:spcPct val="115000"/>
                        </a:lnSpc>
                        <a:spcAft>
                          <a:spcPts val="0"/>
                        </a:spcAft>
                      </a:pPr>
                      <a:r>
                        <a:rPr lang="fr-FR" sz="1500" b="1" dirty="0">
                          <a:latin typeface="Times New Roman"/>
                          <a:ea typeface="Times New Roman"/>
                        </a:rPr>
                        <a:t>31%</a:t>
                      </a:r>
                      <a:endParaRPr lang="fr-FR" sz="1600" dirty="0">
                        <a:latin typeface="Times New Roman"/>
                        <a:ea typeface="Calibri"/>
                      </a:endParaRPr>
                    </a:p>
                  </a:txBody>
                  <a:tcPr marL="92579" marR="92579" marT="0" marB="0" anchor="ctr">
                    <a:lnL>
                      <a:noFill/>
                    </a:lnL>
                    <a:lnR>
                      <a:noFill/>
                    </a:lnR>
                    <a:lnT>
                      <a:noFill/>
                    </a:lnT>
                    <a:lnB>
                      <a:noFill/>
                    </a:lnB>
                  </a:tcPr>
                </a:tc>
                <a:tc>
                  <a:txBody>
                    <a:bodyPr/>
                    <a:lstStyle/>
                    <a:p>
                      <a:pPr algn="ctr">
                        <a:lnSpc>
                          <a:spcPct val="115000"/>
                        </a:lnSpc>
                        <a:spcAft>
                          <a:spcPts val="0"/>
                        </a:spcAft>
                      </a:pPr>
                      <a:r>
                        <a:rPr lang="fr-FR" sz="1500" dirty="0">
                          <a:latin typeface="Times New Roman"/>
                          <a:ea typeface="Times New Roman"/>
                        </a:rPr>
                        <a:t>17%</a:t>
                      </a:r>
                      <a:endParaRPr lang="fr-FR" sz="1600" dirty="0">
                        <a:latin typeface="Times New Roman"/>
                        <a:ea typeface="Calibri"/>
                      </a:endParaRPr>
                    </a:p>
                  </a:txBody>
                  <a:tcPr marL="92579" marR="92579" marT="0" marB="0" anchor="ctr">
                    <a:lnL>
                      <a:noFill/>
                    </a:lnL>
                    <a:lnR>
                      <a:noFill/>
                    </a:lnR>
                    <a:lnT>
                      <a:noFill/>
                    </a:lnT>
                    <a:lnB>
                      <a:noFill/>
                    </a:lnB>
                  </a:tcPr>
                </a:tc>
              </a:tr>
              <a:tr h="270021">
                <a:tc vMerge="1">
                  <a:txBody>
                    <a:bodyPr/>
                    <a:lstStyle/>
                    <a:p>
                      <a:endParaRPr lang="fr-FR"/>
                    </a:p>
                  </a:txBody>
                  <a:tcPr/>
                </a:tc>
                <a:tc>
                  <a:txBody>
                    <a:bodyPr/>
                    <a:lstStyle/>
                    <a:p>
                      <a:pPr algn="l">
                        <a:lnSpc>
                          <a:spcPct val="115000"/>
                        </a:lnSpc>
                        <a:spcAft>
                          <a:spcPts val="0"/>
                        </a:spcAft>
                      </a:pPr>
                      <a:r>
                        <a:rPr lang="fr-FR" sz="1500">
                          <a:latin typeface="Times New Roman"/>
                          <a:ea typeface="Times New Roman"/>
                        </a:rPr>
                        <a:t>Non, cela ne me dit rien</a:t>
                      </a:r>
                      <a:endParaRPr lang="fr-FR" sz="1600">
                        <a:latin typeface="Times New Roman"/>
                        <a:ea typeface="Calibri"/>
                      </a:endParaRPr>
                    </a:p>
                  </a:txBody>
                  <a:tcPr marL="92579" marR="92579" marT="0" marB="0">
                    <a:lnL>
                      <a:noFill/>
                    </a:lnL>
                    <a:lnR>
                      <a:noFill/>
                    </a:lnR>
                    <a:lnT>
                      <a:noFill/>
                    </a:lnT>
                    <a:lnB>
                      <a:noFill/>
                    </a:lnB>
                    <a:solidFill>
                      <a:srgbClr val="CCCCCC"/>
                    </a:solidFill>
                  </a:tcPr>
                </a:tc>
                <a:tc>
                  <a:txBody>
                    <a:bodyPr/>
                    <a:lstStyle/>
                    <a:p>
                      <a:pPr algn="ctr">
                        <a:lnSpc>
                          <a:spcPct val="115000"/>
                        </a:lnSpc>
                        <a:spcAft>
                          <a:spcPts val="0"/>
                        </a:spcAft>
                      </a:pPr>
                      <a:r>
                        <a:rPr lang="fr-FR" sz="1500">
                          <a:latin typeface="Times New Roman"/>
                          <a:ea typeface="Times New Roman"/>
                        </a:rPr>
                        <a:t>32%</a:t>
                      </a:r>
                      <a:endParaRPr lang="fr-FR" sz="1600">
                        <a:latin typeface="Times New Roman"/>
                        <a:ea typeface="Calibri"/>
                      </a:endParaRPr>
                    </a:p>
                  </a:txBody>
                  <a:tcPr marL="92579" marR="92579" marT="0" marB="0" anchor="ctr">
                    <a:lnL>
                      <a:noFill/>
                    </a:lnL>
                    <a:lnR>
                      <a:noFill/>
                    </a:lnR>
                    <a:lnT>
                      <a:noFill/>
                    </a:lnT>
                    <a:lnB>
                      <a:noFill/>
                    </a:lnB>
                    <a:solidFill>
                      <a:srgbClr val="CCCCCC"/>
                    </a:solidFill>
                  </a:tcPr>
                </a:tc>
                <a:tc>
                  <a:txBody>
                    <a:bodyPr/>
                    <a:lstStyle/>
                    <a:p>
                      <a:pPr algn="ctr">
                        <a:lnSpc>
                          <a:spcPct val="115000"/>
                        </a:lnSpc>
                        <a:spcAft>
                          <a:spcPts val="0"/>
                        </a:spcAft>
                      </a:pPr>
                      <a:r>
                        <a:rPr lang="fr-FR" sz="1500" b="1" dirty="0">
                          <a:latin typeface="Times New Roman"/>
                          <a:ea typeface="Times New Roman"/>
                        </a:rPr>
                        <a:t>74%</a:t>
                      </a:r>
                      <a:endParaRPr lang="fr-FR" sz="1600" dirty="0">
                        <a:latin typeface="Times New Roman"/>
                        <a:ea typeface="Calibri"/>
                      </a:endParaRPr>
                    </a:p>
                  </a:txBody>
                  <a:tcPr marL="92579" marR="92579" marT="0" marB="0" anchor="ctr">
                    <a:lnL>
                      <a:noFill/>
                    </a:lnL>
                    <a:lnR>
                      <a:noFill/>
                    </a:lnR>
                    <a:lnT>
                      <a:noFill/>
                    </a:lnT>
                    <a:lnB>
                      <a:noFill/>
                    </a:lnB>
                    <a:solidFill>
                      <a:srgbClr val="CCCCCC"/>
                    </a:solidFill>
                  </a:tcPr>
                </a:tc>
              </a:tr>
              <a:tr h="262309">
                <a:tc vMerge="1">
                  <a:txBody>
                    <a:bodyPr/>
                    <a:lstStyle/>
                    <a:p>
                      <a:endParaRPr lang="fr-FR"/>
                    </a:p>
                  </a:txBody>
                  <a:tcPr/>
                </a:tc>
                <a:tc>
                  <a:txBody>
                    <a:bodyPr/>
                    <a:lstStyle/>
                    <a:p>
                      <a:pPr algn="l">
                        <a:lnSpc>
                          <a:spcPct val="115000"/>
                        </a:lnSpc>
                        <a:spcAft>
                          <a:spcPts val="0"/>
                        </a:spcAft>
                      </a:pPr>
                      <a:r>
                        <a:rPr lang="fr-FR" sz="1500">
                          <a:latin typeface="Times New Roman"/>
                          <a:ea typeface="Times New Roman"/>
                        </a:rPr>
                        <a:t>NSP</a:t>
                      </a:r>
                      <a:endParaRPr lang="fr-FR" sz="1600">
                        <a:latin typeface="Times New Roman"/>
                        <a:ea typeface="Calibri"/>
                      </a:endParaRPr>
                    </a:p>
                  </a:txBody>
                  <a:tcPr marL="92579" marR="92579"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500">
                          <a:latin typeface="Times New Roman"/>
                          <a:ea typeface="Times New Roman"/>
                        </a:rPr>
                        <a:t>1%</a:t>
                      </a:r>
                      <a:endParaRPr lang="fr-FR" sz="1600">
                        <a:latin typeface="Times New Roman"/>
                        <a:ea typeface="Calibri"/>
                      </a:endParaRPr>
                    </a:p>
                  </a:txBody>
                  <a:tcPr marL="92579" marR="9257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500" dirty="0">
                          <a:latin typeface="Times New Roman"/>
                          <a:ea typeface="Times New Roman"/>
                        </a:rPr>
                        <a:t>2%</a:t>
                      </a:r>
                      <a:endParaRPr lang="fr-FR" sz="1600" dirty="0">
                        <a:latin typeface="Times New Roman"/>
                        <a:ea typeface="Calibri"/>
                      </a:endParaRPr>
                    </a:p>
                  </a:txBody>
                  <a:tcPr marL="92579" marR="92579"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9" name="Rectangle 8"/>
          <p:cNvSpPr/>
          <p:nvPr/>
        </p:nvSpPr>
        <p:spPr>
          <a:xfrm>
            <a:off x="3175847" y="3298431"/>
            <a:ext cx="2986202" cy="369332"/>
          </a:xfrm>
          <a:prstGeom prst="rect">
            <a:avLst/>
          </a:prstGeom>
        </p:spPr>
        <p:txBody>
          <a:bodyPr wrap="none">
            <a:spAutoFit/>
          </a:bodyPr>
          <a:lstStyle/>
          <a:p>
            <a:r>
              <a:rPr lang="fr-FR" sz="1800" b="1" dirty="0" smtClean="0"/>
              <a:t>Une sensibilisation par le PCS</a:t>
            </a:r>
          </a:p>
        </p:txBody>
      </p:sp>
    </p:spTree>
    <p:extLst>
      <p:ext uri="{BB962C8B-B14F-4D97-AF65-F5344CB8AC3E}">
        <p14:creationId xmlns:p14="http://schemas.microsoft.com/office/powerpoint/2010/main" val="390679157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l"/>
            <a:r>
              <a:rPr lang="fr-FR" dirty="0" smtClean="0">
                <a:latin typeface="+mn-lt"/>
              </a:rPr>
              <a:t>   4 – Conclusion</a:t>
            </a:r>
            <a:endParaRPr lang="fr-FR" dirty="0">
              <a:latin typeface="+mn-lt"/>
            </a:endParaRPr>
          </a:p>
        </p:txBody>
      </p:sp>
      <p:sp>
        <p:nvSpPr>
          <p:cNvPr id="5" name="ZoneTexte 4"/>
          <p:cNvSpPr txBox="1"/>
          <p:nvPr/>
        </p:nvSpPr>
        <p:spPr>
          <a:xfrm>
            <a:off x="307844" y="2089006"/>
            <a:ext cx="9288594" cy="3693319"/>
          </a:xfrm>
          <a:prstGeom prst="rect">
            <a:avLst/>
          </a:prstGeom>
          <a:noFill/>
        </p:spPr>
        <p:txBody>
          <a:bodyPr wrap="square" rtlCol="0">
            <a:spAutoFit/>
          </a:bodyPr>
          <a:lstStyle/>
          <a:p>
            <a:pPr>
              <a:buFontTx/>
              <a:buChar char="-"/>
            </a:pPr>
            <a:r>
              <a:rPr lang="fr-FR" sz="1800" dirty="0" smtClean="0"/>
              <a:t> « Submersion marine », un objet mal compris par les personnes interrogées (intensité, mortalité </a:t>
            </a:r>
            <a:r>
              <a:rPr lang="fr-FR" sz="1800" dirty="0" smtClean="0">
                <a:sym typeface="Wingdings" pitchFamily="2" charset="2"/>
              </a:rPr>
              <a:t> tsunami, </a:t>
            </a:r>
            <a:r>
              <a:rPr lang="fr-FR" sz="1800" dirty="0" err="1" smtClean="0">
                <a:sym typeface="Wingdings" pitchFamily="2" charset="2"/>
              </a:rPr>
              <a:t>Xynthia</a:t>
            </a:r>
            <a:r>
              <a:rPr lang="fr-FR" sz="1800" dirty="0" smtClean="0">
                <a:sym typeface="Wingdings" pitchFamily="2" charset="2"/>
              </a:rPr>
              <a:t>) mais connu en raison du </a:t>
            </a:r>
            <a:r>
              <a:rPr lang="fr-FR" sz="1800" dirty="0" err="1" smtClean="0">
                <a:sym typeface="Wingdings" pitchFamily="2" charset="2"/>
              </a:rPr>
              <a:t>Xynthia</a:t>
            </a:r>
            <a:r>
              <a:rPr lang="fr-FR" sz="1800" dirty="0" smtClean="0">
                <a:sym typeface="Wingdings" pitchFamily="2" charset="2"/>
              </a:rPr>
              <a:t> et du PCS</a:t>
            </a:r>
          </a:p>
          <a:p>
            <a:pPr>
              <a:buFontTx/>
              <a:buChar char="-"/>
            </a:pPr>
            <a:endParaRPr lang="fr-FR" sz="1800" dirty="0" smtClean="0">
              <a:sym typeface="Wingdings" pitchFamily="2" charset="2"/>
            </a:endParaRPr>
          </a:p>
          <a:p>
            <a:pPr>
              <a:buFontTx/>
              <a:buChar char="-"/>
            </a:pPr>
            <a:r>
              <a:rPr lang="fr-FR" sz="1800" dirty="0" smtClean="0">
                <a:sym typeface="Wingdings" pitchFamily="2" charset="2"/>
              </a:rPr>
              <a:t> L’expérience où la proximité d’une submersion change la perception</a:t>
            </a:r>
          </a:p>
          <a:p>
            <a:pPr>
              <a:buFontTx/>
              <a:buChar char="-"/>
            </a:pPr>
            <a:endParaRPr lang="fr-FR" sz="1800" dirty="0" smtClean="0">
              <a:sym typeface="Wingdings" pitchFamily="2" charset="2"/>
            </a:endParaRPr>
          </a:p>
          <a:p>
            <a:pPr>
              <a:buFontTx/>
              <a:buChar char="-"/>
            </a:pPr>
            <a:r>
              <a:rPr lang="fr-FR" sz="1800" dirty="0" smtClean="0">
                <a:sym typeface="Wingdings" pitchFamily="2" charset="2"/>
              </a:rPr>
              <a:t> Au sein d’un même village, les secteurs non touchés se sentent peu concernés</a:t>
            </a:r>
          </a:p>
          <a:p>
            <a:pPr>
              <a:buFontTx/>
              <a:buChar char="-"/>
            </a:pPr>
            <a:endParaRPr lang="fr-FR" sz="1800" dirty="0" smtClean="0">
              <a:sym typeface="Wingdings" pitchFamily="2" charset="2"/>
            </a:endParaRPr>
          </a:p>
          <a:p>
            <a:pPr>
              <a:buFontTx/>
              <a:buChar char="-"/>
            </a:pPr>
            <a:r>
              <a:rPr lang="fr-FR" sz="1800" dirty="0" smtClean="0">
                <a:sym typeface="Wingdings" pitchFamily="2" charset="2"/>
              </a:rPr>
              <a:t> Les plus de 60 ans, une génération peu sensible au risque de submersion marine (l’élévation du niveau de la mer, pour les générations suivantes / confusion élévation du niveau de la mer et risque de submersion marine)</a:t>
            </a:r>
          </a:p>
          <a:p>
            <a:pPr>
              <a:buFontTx/>
              <a:buChar char="-"/>
            </a:pPr>
            <a:endParaRPr lang="fr-FR" sz="1800" dirty="0" smtClean="0">
              <a:sym typeface="Wingdings" pitchFamily="2" charset="2"/>
            </a:endParaRPr>
          </a:p>
          <a:p>
            <a:pPr>
              <a:buFontTx/>
              <a:buChar char="-"/>
            </a:pPr>
            <a:r>
              <a:rPr lang="fr-FR" sz="1800" dirty="0" smtClean="0">
                <a:sym typeface="Wingdings" pitchFamily="2" charset="2"/>
              </a:rPr>
              <a:t> Les plus de 60 ans, des résidents principaux isolés (regroupement  vecteur de communication « distraction » et « sécurité »).</a:t>
            </a:r>
            <a:endParaRPr lang="fr-FR" sz="1800" dirty="0"/>
          </a:p>
        </p:txBody>
      </p:sp>
    </p:spTree>
    <p:extLst>
      <p:ext uri="{BB962C8B-B14F-4D97-AF65-F5344CB8AC3E}">
        <p14:creationId xmlns:p14="http://schemas.microsoft.com/office/powerpoint/2010/main" val="340766042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12131" y="5971316"/>
            <a:ext cx="9423935" cy="892552"/>
          </a:xfrm>
          <a:prstGeom prst="rect">
            <a:avLst/>
          </a:prstGeom>
        </p:spPr>
        <p:txBody>
          <a:bodyPr wrap="square">
            <a:spAutoFit/>
          </a:bodyPr>
          <a:lstStyle/>
          <a:p>
            <a:r>
              <a:rPr lang="fr-FR" sz="1400" b="1" i="1" dirty="0" smtClean="0">
                <a:solidFill>
                  <a:srgbClr val="FFFFFF"/>
                </a:solidFill>
                <a:effectLst>
                  <a:outerShdw blurRad="50800" dist="38100" dir="2700000" algn="tl" rotWithShape="0">
                    <a:prstClr val="black">
                      <a:alpha val="40000"/>
                    </a:prstClr>
                  </a:outerShdw>
                </a:effectLst>
              </a:rPr>
              <a:t>Symposium international Archipel des Kerkennah, Sfax</a:t>
            </a:r>
          </a:p>
          <a:p>
            <a:r>
              <a:rPr lang="fr-FR" sz="1400" b="1" i="1" dirty="0" smtClean="0">
                <a:solidFill>
                  <a:srgbClr val="FFFFFF"/>
                </a:solidFill>
                <a:effectLst>
                  <a:outerShdw blurRad="50800" dist="38100" dir="2700000" algn="tl" rotWithShape="0">
                    <a:prstClr val="black">
                      <a:alpha val="40000"/>
                    </a:prstClr>
                  </a:outerShdw>
                </a:effectLst>
              </a:rPr>
              <a:t>20-24 octobre 2015</a:t>
            </a:r>
          </a:p>
          <a:p>
            <a:r>
              <a:rPr lang="fr-FR" sz="800" b="1" i="1" dirty="0" smtClean="0">
                <a:solidFill>
                  <a:srgbClr val="FFFFFF"/>
                </a:solidFill>
                <a:effectLst>
                  <a:outerShdw blurRad="50800" dist="38100" dir="2700000" algn="tl" rotWithShape="0">
                    <a:prstClr val="black">
                      <a:alpha val="40000"/>
                    </a:prstClr>
                  </a:outerShdw>
                </a:effectLst>
              </a:rPr>
              <a:t> </a:t>
            </a:r>
          </a:p>
          <a:p>
            <a:r>
              <a:rPr lang="fr-FR" sz="1600" b="1" dirty="0" smtClean="0">
                <a:solidFill>
                  <a:srgbClr val="FFFFFF"/>
                </a:solidFill>
                <a:effectLst>
                  <a:outerShdw blurRad="50800" dist="38100" dir="2700000" algn="tl" rotWithShape="0">
                    <a:prstClr val="black">
                      <a:alpha val="40000"/>
                    </a:prstClr>
                  </a:outerShdw>
                </a:effectLst>
              </a:rPr>
              <a:t>Vulnérabilité </a:t>
            </a:r>
            <a:r>
              <a:rPr lang="fr-FR" sz="1600" b="1" dirty="0">
                <a:solidFill>
                  <a:srgbClr val="FFFFFF"/>
                </a:solidFill>
                <a:effectLst>
                  <a:outerShdw blurRad="50800" dist="38100" dir="2700000" algn="tl" rotWithShape="0">
                    <a:prstClr val="black">
                      <a:alpha val="40000"/>
                    </a:prstClr>
                  </a:outerShdw>
                </a:effectLst>
              </a:rPr>
              <a:t>des littoraux méditerranéens face aux changements environnementaux contemporains</a:t>
            </a:r>
            <a:r>
              <a:rPr lang="en-GB" sz="1600" b="1" dirty="0" smtClean="0">
                <a:solidFill>
                  <a:srgbClr val="FFFFFF"/>
                </a:solidFill>
                <a:effectLst>
                  <a:outerShdw blurRad="50800" dist="38100" dir="2700000" algn="tl" rotWithShape="0">
                    <a:prstClr val="black">
                      <a:alpha val="40000"/>
                    </a:prstClr>
                  </a:outerShdw>
                </a:effectLst>
              </a:rPr>
              <a:t> </a:t>
            </a:r>
            <a:endParaRPr lang="fr-FR" sz="1600" b="1" dirty="0">
              <a:solidFill>
                <a:srgbClr val="FFFFFF"/>
              </a:solidFill>
              <a:effectLst>
                <a:outerShdw blurRad="50800" dist="38100" dir="2700000" algn="tl" rotWithShape="0">
                  <a:prstClr val="black">
                    <a:alpha val="40000"/>
                  </a:prstClr>
                </a:outerShdw>
              </a:effectLst>
            </a:endParaRPr>
          </a:p>
        </p:txBody>
      </p:sp>
      <p:pic>
        <p:nvPicPr>
          <p:cNvPr id="2" name="Image 1" descr="kerkennah-11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7662" y="-61645"/>
            <a:ext cx="10653616" cy="7099636"/>
          </a:xfrm>
          <a:prstGeom prst="rect">
            <a:avLst/>
          </a:prstGeom>
        </p:spPr>
      </p:pic>
      <p:sp>
        <p:nvSpPr>
          <p:cNvPr id="8" name="Rectangle 7"/>
          <p:cNvSpPr/>
          <p:nvPr/>
        </p:nvSpPr>
        <p:spPr>
          <a:xfrm>
            <a:off x="5785892" y="5049739"/>
            <a:ext cx="4120108" cy="1027499"/>
          </a:xfrm>
          <a:prstGeom prst="rect">
            <a:avLst/>
          </a:prstGeom>
        </p:spPr>
        <p:txBody>
          <a:bodyPr wrap="square" lIns="103163" tIns="51581" rIns="103163" bIns="51581">
            <a:spAutoFit/>
          </a:bodyPr>
          <a:lstStyle/>
          <a:p>
            <a:pPr algn="ctr"/>
            <a:r>
              <a:rPr lang="fr-FR" sz="6000" b="1" dirty="0" smtClean="0">
                <a:solidFill>
                  <a:schemeClr val="accent1">
                    <a:lumMod val="20000"/>
                    <a:lumOff val="80000"/>
                  </a:schemeClr>
                </a:solidFill>
                <a:effectLst>
                  <a:outerShdw blurRad="50800" dist="38100" dir="2700000" algn="tl" rotWithShape="0">
                    <a:prstClr val="black">
                      <a:alpha val="40000"/>
                    </a:prstClr>
                  </a:outerShdw>
                </a:effectLst>
              </a:rPr>
              <a:t>MERCI</a:t>
            </a:r>
            <a:endParaRPr lang="fr-FR" sz="6000" b="1" dirty="0">
              <a:solidFill>
                <a:schemeClr val="accent1">
                  <a:lumMod val="20000"/>
                  <a:lumOff val="80000"/>
                </a:schemeClr>
              </a:solidFill>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3329179495"/>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l"/>
            <a:r>
              <a:rPr lang="fr-FR" dirty="0" smtClean="0">
                <a:latin typeface="+mn-lt"/>
              </a:rPr>
              <a:t>   3 – Résultats</a:t>
            </a:r>
            <a:endParaRPr lang="fr-FR" dirty="0">
              <a:latin typeface="+mn-lt"/>
            </a:endParaRPr>
          </a:p>
        </p:txBody>
      </p:sp>
      <p:pic>
        <p:nvPicPr>
          <p:cNvPr id="3" name="Picture 2"/>
          <p:cNvPicPr>
            <a:picLocks noChangeAspect="1" noChangeArrowheads="1"/>
          </p:cNvPicPr>
          <p:nvPr/>
        </p:nvPicPr>
        <p:blipFill>
          <a:blip r:embed="rId2"/>
          <a:srcRect/>
          <a:stretch>
            <a:fillRect/>
          </a:stretch>
        </p:blipFill>
        <p:spPr bwMode="auto">
          <a:xfrm>
            <a:off x="2214563" y="1604494"/>
            <a:ext cx="7381875" cy="4848225"/>
          </a:xfrm>
          <a:prstGeom prst="rect">
            <a:avLst/>
          </a:prstGeom>
          <a:noFill/>
          <a:ln w="9525">
            <a:noFill/>
            <a:miter lim="800000"/>
            <a:headEnd/>
            <a:tailEnd/>
          </a:ln>
        </p:spPr>
      </p:pic>
      <p:pic>
        <p:nvPicPr>
          <p:cNvPr id="4" name="Picture 3"/>
          <p:cNvPicPr>
            <a:picLocks noChangeAspect="1" noChangeArrowheads="1"/>
          </p:cNvPicPr>
          <p:nvPr/>
        </p:nvPicPr>
        <p:blipFill>
          <a:blip r:embed="rId3"/>
          <a:srcRect/>
          <a:stretch>
            <a:fillRect/>
          </a:stretch>
        </p:blipFill>
        <p:spPr bwMode="auto">
          <a:xfrm>
            <a:off x="594453" y="4360420"/>
            <a:ext cx="1162050" cy="895350"/>
          </a:xfrm>
          <a:prstGeom prst="rect">
            <a:avLst/>
          </a:prstGeom>
          <a:noFill/>
          <a:ln w="9525">
            <a:noFill/>
            <a:miter lim="800000"/>
            <a:headEnd/>
            <a:tailEnd/>
          </a:ln>
        </p:spPr>
      </p:pic>
    </p:spTree>
    <p:extLst>
      <p:ext uri="{BB962C8B-B14F-4D97-AF65-F5344CB8AC3E}">
        <p14:creationId xmlns:p14="http://schemas.microsoft.com/office/powerpoint/2010/main" val="2657361333"/>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l"/>
            <a:r>
              <a:rPr lang="fr-FR" dirty="0" smtClean="0">
                <a:latin typeface="+mn-lt"/>
              </a:rPr>
              <a:t>   1 – Représentation sociale </a:t>
            </a:r>
            <a:r>
              <a:rPr lang="fr-FR" dirty="0" smtClean="0"/>
              <a:t>vs Perception</a:t>
            </a:r>
            <a:endParaRPr lang="fr-FR" dirty="0">
              <a:latin typeface="+mn-lt"/>
            </a:endParaRPr>
          </a:p>
        </p:txBody>
      </p:sp>
      <p:sp>
        <p:nvSpPr>
          <p:cNvPr id="4" name="Rectangle 1"/>
          <p:cNvSpPr>
            <a:spLocks noChangeArrowheads="1"/>
          </p:cNvSpPr>
          <p:nvPr/>
        </p:nvSpPr>
        <p:spPr bwMode="auto">
          <a:xfrm>
            <a:off x="11033" y="3386982"/>
            <a:ext cx="99060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2400" b="1" i="0" u="none" strike="noStrike" cap="none" normalizeH="0" baseline="0" dirty="0" smtClean="0">
                <a:ln>
                  <a:noFill/>
                </a:ln>
                <a:solidFill>
                  <a:schemeClr val="tx1"/>
                </a:solidFill>
                <a:effectLst/>
                <a:ea typeface="Times New Roman" pitchFamily="18" charset="0"/>
                <a:cs typeface="Arial" pitchFamily="34" charset="0"/>
              </a:rPr>
              <a:t>Représentation sociale</a:t>
            </a:r>
          </a:p>
        </p:txBody>
      </p:sp>
      <p:sp>
        <p:nvSpPr>
          <p:cNvPr id="5" name="ZoneTexte 4"/>
          <p:cNvSpPr txBox="1"/>
          <p:nvPr/>
        </p:nvSpPr>
        <p:spPr>
          <a:xfrm>
            <a:off x="567959" y="2088256"/>
            <a:ext cx="3072892" cy="400110"/>
          </a:xfrm>
          <a:prstGeom prst="rect">
            <a:avLst/>
          </a:prstGeom>
          <a:noFill/>
        </p:spPr>
        <p:txBody>
          <a:bodyPr wrap="square" rtlCol="0">
            <a:spAutoFit/>
          </a:bodyPr>
          <a:lstStyle/>
          <a:p>
            <a:r>
              <a:rPr lang="fr-FR" dirty="0" smtClean="0"/>
              <a:t>Fonction cognitif/psychique</a:t>
            </a:r>
            <a:endParaRPr lang="fr-FR" dirty="0"/>
          </a:p>
        </p:txBody>
      </p:sp>
      <p:sp>
        <p:nvSpPr>
          <p:cNvPr id="6" name="ZoneTexte 5"/>
          <p:cNvSpPr txBox="1"/>
          <p:nvPr/>
        </p:nvSpPr>
        <p:spPr>
          <a:xfrm>
            <a:off x="6435464" y="2103246"/>
            <a:ext cx="1701171" cy="400110"/>
          </a:xfrm>
          <a:prstGeom prst="rect">
            <a:avLst/>
          </a:prstGeom>
          <a:noFill/>
        </p:spPr>
        <p:txBody>
          <a:bodyPr wrap="none" rtlCol="0">
            <a:spAutoFit/>
          </a:bodyPr>
          <a:lstStyle/>
          <a:p>
            <a:r>
              <a:rPr lang="fr-FR" dirty="0" smtClean="0"/>
              <a:t>Système social</a:t>
            </a:r>
            <a:endParaRPr lang="fr-FR" dirty="0"/>
          </a:p>
        </p:txBody>
      </p:sp>
      <p:sp>
        <p:nvSpPr>
          <p:cNvPr id="7" name="ZoneTexte 6"/>
          <p:cNvSpPr txBox="1"/>
          <p:nvPr/>
        </p:nvSpPr>
        <p:spPr>
          <a:xfrm>
            <a:off x="2577629" y="3787339"/>
            <a:ext cx="916469" cy="400110"/>
          </a:xfrm>
          <a:prstGeom prst="rect">
            <a:avLst/>
          </a:prstGeom>
          <a:noFill/>
        </p:spPr>
        <p:txBody>
          <a:bodyPr wrap="none" rtlCol="0">
            <a:spAutoFit/>
          </a:bodyPr>
          <a:lstStyle/>
          <a:p>
            <a:r>
              <a:rPr lang="fr-FR" dirty="0" smtClean="0"/>
              <a:t>affectif</a:t>
            </a:r>
            <a:endParaRPr lang="fr-FR" dirty="0"/>
          </a:p>
        </p:txBody>
      </p:sp>
      <p:sp>
        <p:nvSpPr>
          <p:cNvPr id="8" name="Ellipse 7"/>
          <p:cNvSpPr/>
          <p:nvPr/>
        </p:nvSpPr>
        <p:spPr>
          <a:xfrm>
            <a:off x="567958" y="3327269"/>
            <a:ext cx="8695963" cy="2138969"/>
          </a:xfrm>
          <a:prstGeom prst="ellipse">
            <a:avLst/>
          </a:prstGeom>
          <a:noFill/>
          <a:ln w="19050"/>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 name="ZoneTexte 8"/>
          <p:cNvSpPr txBox="1"/>
          <p:nvPr/>
        </p:nvSpPr>
        <p:spPr>
          <a:xfrm>
            <a:off x="4550736" y="4957689"/>
            <a:ext cx="916533" cy="400110"/>
          </a:xfrm>
          <a:prstGeom prst="rect">
            <a:avLst/>
          </a:prstGeom>
          <a:noFill/>
        </p:spPr>
        <p:txBody>
          <a:bodyPr wrap="none" rtlCol="0">
            <a:spAutoFit/>
          </a:bodyPr>
          <a:lstStyle/>
          <a:p>
            <a:r>
              <a:rPr lang="fr-FR" dirty="0" smtClean="0"/>
              <a:t>mental</a:t>
            </a:r>
            <a:endParaRPr lang="fr-FR" dirty="0"/>
          </a:p>
        </p:txBody>
      </p:sp>
      <p:sp>
        <p:nvSpPr>
          <p:cNvPr id="10" name="ZoneTexte 9"/>
          <p:cNvSpPr txBox="1"/>
          <p:nvPr/>
        </p:nvSpPr>
        <p:spPr>
          <a:xfrm>
            <a:off x="7575130" y="3852484"/>
            <a:ext cx="771365" cy="400110"/>
          </a:xfrm>
          <a:prstGeom prst="rect">
            <a:avLst/>
          </a:prstGeom>
          <a:noFill/>
        </p:spPr>
        <p:txBody>
          <a:bodyPr wrap="none" rtlCol="0">
            <a:spAutoFit/>
          </a:bodyPr>
          <a:lstStyle/>
          <a:p>
            <a:r>
              <a:rPr lang="fr-FR" dirty="0" smtClean="0"/>
              <a:t>social</a:t>
            </a:r>
            <a:endParaRPr lang="fr-FR" dirty="0"/>
          </a:p>
        </p:txBody>
      </p:sp>
      <p:sp>
        <p:nvSpPr>
          <p:cNvPr id="11" name="ZoneTexte 10"/>
          <p:cNvSpPr txBox="1"/>
          <p:nvPr/>
        </p:nvSpPr>
        <p:spPr>
          <a:xfrm>
            <a:off x="830380" y="4142479"/>
            <a:ext cx="1155573" cy="400110"/>
          </a:xfrm>
          <a:prstGeom prst="rect">
            <a:avLst/>
          </a:prstGeom>
          <a:noFill/>
        </p:spPr>
        <p:txBody>
          <a:bodyPr wrap="none" rtlCol="0">
            <a:spAutoFit/>
          </a:bodyPr>
          <a:lstStyle/>
          <a:p>
            <a:r>
              <a:rPr lang="fr-FR" dirty="0" smtClean="0"/>
              <a:t>cognition</a:t>
            </a:r>
            <a:endParaRPr lang="fr-FR" dirty="0"/>
          </a:p>
        </p:txBody>
      </p:sp>
      <p:sp>
        <p:nvSpPr>
          <p:cNvPr id="12" name="ZoneTexte 11"/>
          <p:cNvSpPr txBox="1"/>
          <p:nvPr/>
        </p:nvSpPr>
        <p:spPr>
          <a:xfrm>
            <a:off x="6227836" y="3957414"/>
            <a:ext cx="987322" cy="400110"/>
          </a:xfrm>
          <a:prstGeom prst="rect">
            <a:avLst/>
          </a:prstGeom>
          <a:noFill/>
        </p:spPr>
        <p:txBody>
          <a:bodyPr wrap="none" rtlCol="0">
            <a:spAutoFit/>
          </a:bodyPr>
          <a:lstStyle/>
          <a:p>
            <a:r>
              <a:rPr lang="fr-FR" dirty="0" smtClean="0"/>
              <a:t>langage</a:t>
            </a:r>
            <a:endParaRPr lang="fr-FR" dirty="0"/>
          </a:p>
        </p:txBody>
      </p:sp>
      <p:sp>
        <p:nvSpPr>
          <p:cNvPr id="13" name="ZoneTexte 12"/>
          <p:cNvSpPr txBox="1"/>
          <p:nvPr/>
        </p:nvSpPr>
        <p:spPr>
          <a:xfrm>
            <a:off x="1393177" y="4742644"/>
            <a:ext cx="1808316" cy="400110"/>
          </a:xfrm>
          <a:prstGeom prst="rect">
            <a:avLst/>
          </a:prstGeom>
          <a:noFill/>
        </p:spPr>
        <p:txBody>
          <a:bodyPr wrap="none" rtlCol="0">
            <a:spAutoFit/>
          </a:bodyPr>
          <a:lstStyle/>
          <a:p>
            <a:r>
              <a:rPr lang="fr-FR" dirty="0" smtClean="0"/>
              <a:t>communication</a:t>
            </a:r>
            <a:endParaRPr lang="fr-FR" dirty="0"/>
          </a:p>
        </p:txBody>
      </p:sp>
      <p:sp>
        <p:nvSpPr>
          <p:cNvPr id="14" name="ZoneTexte 13"/>
          <p:cNvSpPr txBox="1"/>
          <p:nvPr/>
        </p:nvSpPr>
        <p:spPr>
          <a:xfrm>
            <a:off x="6456309" y="4757634"/>
            <a:ext cx="1904239" cy="400110"/>
          </a:xfrm>
          <a:prstGeom prst="rect">
            <a:avLst/>
          </a:prstGeom>
          <a:noFill/>
        </p:spPr>
        <p:txBody>
          <a:bodyPr wrap="none" rtlCol="0">
            <a:spAutoFit/>
          </a:bodyPr>
          <a:lstStyle/>
          <a:p>
            <a:r>
              <a:rPr lang="fr-FR" dirty="0" smtClean="0"/>
              <a:t>rapports sociaux</a:t>
            </a:r>
            <a:endParaRPr lang="fr-FR" dirty="0"/>
          </a:p>
        </p:txBody>
      </p:sp>
      <p:sp>
        <p:nvSpPr>
          <p:cNvPr id="15" name="ZoneTexte 14"/>
          <p:cNvSpPr txBox="1"/>
          <p:nvPr/>
        </p:nvSpPr>
        <p:spPr>
          <a:xfrm>
            <a:off x="2711707" y="4397309"/>
            <a:ext cx="3678058" cy="400110"/>
          </a:xfrm>
          <a:prstGeom prst="rect">
            <a:avLst/>
          </a:prstGeom>
          <a:noFill/>
        </p:spPr>
        <p:txBody>
          <a:bodyPr wrap="none" rtlCol="0">
            <a:spAutoFit/>
          </a:bodyPr>
          <a:lstStyle/>
          <a:p>
            <a:r>
              <a:rPr lang="fr-FR" dirty="0" smtClean="0"/>
              <a:t>réalité matérielle, idéelle, sociale</a:t>
            </a:r>
            <a:endParaRPr lang="fr-FR" dirty="0"/>
          </a:p>
        </p:txBody>
      </p:sp>
      <p:sp>
        <p:nvSpPr>
          <p:cNvPr id="16" name="Flèche à trois pointes 15"/>
          <p:cNvSpPr/>
          <p:nvPr/>
        </p:nvSpPr>
        <p:spPr>
          <a:xfrm flipV="1">
            <a:off x="3669602" y="1982057"/>
            <a:ext cx="2591837" cy="1130717"/>
          </a:xfrm>
          <a:prstGeom prst="leftRigh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885966698"/>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l"/>
            <a:r>
              <a:rPr lang="fr-FR" dirty="0" smtClean="0">
                <a:latin typeface="+mn-lt"/>
              </a:rPr>
              <a:t>   2 – Résultats</a:t>
            </a:r>
            <a:endParaRPr lang="fr-FR" dirty="0">
              <a:latin typeface="+mn-lt"/>
            </a:endParaRPr>
          </a:p>
        </p:txBody>
      </p:sp>
      <p:graphicFrame>
        <p:nvGraphicFramePr>
          <p:cNvPr id="11" name="Tableau 10"/>
          <p:cNvGraphicFramePr>
            <a:graphicFrameLocks noGrp="1"/>
          </p:cNvGraphicFramePr>
          <p:nvPr/>
        </p:nvGraphicFramePr>
        <p:xfrm>
          <a:off x="715312" y="2172271"/>
          <a:ext cx="8881126" cy="4101084"/>
        </p:xfrm>
        <a:graphic>
          <a:graphicData uri="http://schemas.openxmlformats.org/drawingml/2006/table">
            <a:tbl>
              <a:tblPr/>
              <a:tblGrid>
                <a:gridCol w="3360454"/>
                <a:gridCol w="1380168"/>
                <a:gridCol w="1380168"/>
                <a:gridCol w="1380168"/>
                <a:gridCol w="1380168"/>
              </a:tblGrid>
              <a:tr h="200025">
                <a:tc>
                  <a:txBody>
                    <a:bodyPr/>
                    <a:lstStyle/>
                    <a:p>
                      <a:pPr>
                        <a:lnSpc>
                          <a:spcPct val="107000"/>
                        </a:lnSpc>
                      </a:pPr>
                      <a:endParaRPr lang="fr-FR" sz="1800" dirty="0">
                        <a:latin typeface="Calibri"/>
                        <a:ea typeface="Times New Roman"/>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800" b="1" dirty="0">
                          <a:solidFill>
                            <a:srgbClr val="000000"/>
                          </a:solidFill>
                          <a:latin typeface="Times New Roman"/>
                          <a:ea typeface="Times New Roman"/>
                        </a:rPr>
                        <a:t>Résidents principaux</a:t>
                      </a:r>
                      <a:endParaRPr lang="fr-FR" sz="1800" dirty="0">
                        <a:latin typeface="Times New Roman"/>
                        <a:ea typeface="Calibri"/>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800" b="1" dirty="0">
                          <a:solidFill>
                            <a:srgbClr val="000000"/>
                          </a:solidFill>
                          <a:latin typeface="Times New Roman"/>
                          <a:ea typeface="Times New Roman"/>
                        </a:rPr>
                        <a:t>Résidents secondaires</a:t>
                      </a:r>
                      <a:endParaRPr lang="fr-FR" sz="1800" dirty="0">
                        <a:latin typeface="Times New Roman"/>
                        <a:ea typeface="Calibri"/>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800" b="1">
                          <a:solidFill>
                            <a:srgbClr val="000000"/>
                          </a:solidFill>
                          <a:latin typeface="Times New Roman"/>
                          <a:ea typeface="Times New Roman"/>
                        </a:rPr>
                        <a:t>Touristes</a:t>
                      </a:r>
                      <a:endParaRPr lang="fr-FR" sz="1800">
                        <a:latin typeface="Times New Roman"/>
                        <a:ea typeface="Calibri"/>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800" b="1">
                          <a:solidFill>
                            <a:srgbClr val="000000"/>
                          </a:solidFill>
                          <a:latin typeface="Times New Roman"/>
                          <a:ea typeface="Times New Roman"/>
                        </a:rPr>
                        <a:t>Total</a:t>
                      </a:r>
                      <a:endParaRPr lang="fr-FR" sz="1800">
                        <a:latin typeface="Times New Roman"/>
                        <a:ea typeface="Calibri"/>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just">
                        <a:lnSpc>
                          <a:spcPct val="115000"/>
                        </a:lnSpc>
                        <a:spcAft>
                          <a:spcPts val="0"/>
                        </a:spcAft>
                      </a:pPr>
                      <a:r>
                        <a:rPr lang="fr-FR" sz="1800" b="1" dirty="0">
                          <a:solidFill>
                            <a:schemeClr val="bg2">
                              <a:lumMod val="25000"/>
                            </a:schemeClr>
                          </a:solidFill>
                          <a:latin typeface="Times New Roman"/>
                          <a:ea typeface="Times New Roman"/>
                        </a:rPr>
                        <a:t>Baignade</a:t>
                      </a:r>
                      <a:endParaRPr lang="fr-FR" sz="1800" b="1" dirty="0">
                        <a:solidFill>
                          <a:schemeClr val="bg2">
                            <a:lumMod val="25000"/>
                          </a:schemeClr>
                        </a:solidFill>
                        <a:latin typeface="Times New Roman"/>
                        <a:ea typeface="Calibri"/>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ctr">
                        <a:lnSpc>
                          <a:spcPct val="115000"/>
                        </a:lnSpc>
                        <a:spcAft>
                          <a:spcPts val="0"/>
                        </a:spcAft>
                      </a:pPr>
                      <a:r>
                        <a:rPr lang="fr-FR" sz="1800">
                          <a:solidFill>
                            <a:srgbClr val="000000"/>
                          </a:solidFill>
                          <a:latin typeface="Times New Roman"/>
                          <a:ea typeface="Times New Roman"/>
                        </a:rPr>
                        <a:t>50%</a:t>
                      </a:r>
                      <a:endParaRPr lang="fr-FR" sz="1800">
                        <a:latin typeface="Times New Roman"/>
                        <a:ea typeface="Calibri"/>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ctr">
                        <a:lnSpc>
                          <a:spcPct val="115000"/>
                        </a:lnSpc>
                        <a:spcAft>
                          <a:spcPts val="0"/>
                        </a:spcAft>
                      </a:pPr>
                      <a:r>
                        <a:rPr lang="fr-FR" sz="1800" dirty="0">
                          <a:solidFill>
                            <a:srgbClr val="000000"/>
                          </a:solidFill>
                          <a:latin typeface="Times New Roman"/>
                          <a:ea typeface="Times New Roman"/>
                        </a:rPr>
                        <a:t>57%</a:t>
                      </a:r>
                      <a:endParaRPr lang="fr-FR" sz="1800" dirty="0">
                        <a:latin typeface="Times New Roman"/>
                        <a:ea typeface="Calibri"/>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ctr">
                        <a:lnSpc>
                          <a:spcPct val="115000"/>
                        </a:lnSpc>
                        <a:spcAft>
                          <a:spcPts val="0"/>
                        </a:spcAft>
                      </a:pPr>
                      <a:r>
                        <a:rPr lang="fr-FR" sz="1800">
                          <a:solidFill>
                            <a:srgbClr val="000000"/>
                          </a:solidFill>
                          <a:latin typeface="Times New Roman"/>
                          <a:ea typeface="Times New Roman"/>
                        </a:rPr>
                        <a:t>56%</a:t>
                      </a:r>
                      <a:endParaRPr lang="fr-FR" sz="1800">
                        <a:latin typeface="Times New Roman"/>
                        <a:ea typeface="Calibri"/>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ctr">
                        <a:lnSpc>
                          <a:spcPct val="115000"/>
                        </a:lnSpc>
                        <a:spcAft>
                          <a:spcPts val="0"/>
                        </a:spcAft>
                      </a:pPr>
                      <a:r>
                        <a:rPr lang="fr-FR" sz="1800" b="1" dirty="0">
                          <a:solidFill>
                            <a:srgbClr val="000000"/>
                          </a:solidFill>
                          <a:latin typeface="Times New Roman"/>
                          <a:ea typeface="Times New Roman"/>
                        </a:rPr>
                        <a:t>54%</a:t>
                      </a:r>
                      <a:endParaRPr lang="fr-FR" sz="1800" b="1" dirty="0">
                        <a:latin typeface="Times New Roman"/>
                        <a:ea typeface="Calibri"/>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rgbClr val="D9D9D9"/>
                    </a:solidFill>
                  </a:tcPr>
                </a:tc>
              </a:tr>
              <a:tr h="190500">
                <a:tc>
                  <a:txBody>
                    <a:bodyPr/>
                    <a:lstStyle/>
                    <a:p>
                      <a:pPr algn="just">
                        <a:lnSpc>
                          <a:spcPct val="115000"/>
                        </a:lnSpc>
                        <a:spcAft>
                          <a:spcPts val="0"/>
                        </a:spcAft>
                      </a:pPr>
                      <a:r>
                        <a:rPr lang="fr-FR" sz="1800" b="1" dirty="0">
                          <a:solidFill>
                            <a:schemeClr val="bg2">
                              <a:lumMod val="25000"/>
                            </a:schemeClr>
                          </a:solidFill>
                          <a:latin typeface="Times New Roman"/>
                          <a:ea typeface="Times New Roman"/>
                        </a:rPr>
                        <a:t>Promenade (chien)</a:t>
                      </a:r>
                      <a:endParaRPr lang="fr-FR" sz="1800" b="1" dirty="0">
                        <a:solidFill>
                          <a:schemeClr val="bg2">
                            <a:lumMod val="25000"/>
                          </a:schemeClr>
                        </a:solidFill>
                        <a:latin typeface="Times New Roman"/>
                        <a:ea typeface="Calibri"/>
                      </a:endParaRPr>
                    </a:p>
                  </a:txBody>
                  <a:tcPr marL="44450" marR="44450" marT="0" marB="0" anchor="b">
                    <a:lnL>
                      <a:noFill/>
                    </a:lnL>
                    <a:lnR>
                      <a:noFill/>
                    </a:lnR>
                    <a:lnT>
                      <a:noFill/>
                    </a:lnT>
                    <a:lnB>
                      <a:noFill/>
                    </a:lnB>
                  </a:tcPr>
                </a:tc>
                <a:tc>
                  <a:txBody>
                    <a:bodyPr/>
                    <a:lstStyle/>
                    <a:p>
                      <a:pPr algn="ctr">
                        <a:lnSpc>
                          <a:spcPct val="115000"/>
                        </a:lnSpc>
                        <a:spcAft>
                          <a:spcPts val="0"/>
                        </a:spcAft>
                      </a:pPr>
                      <a:r>
                        <a:rPr lang="fr-FR" sz="1800">
                          <a:solidFill>
                            <a:srgbClr val="000000"/>
                          </a:solidFill>
                          <a:latin typeface="Times New Roman"/>
                          <a:ea typeface="Times New Roman"/>
                        </a:rPr>
                        <a:t>51%</a:t>
                      </a:r>
                      <a:endParaRPr lang="fr-FR" sz="1800">
                        <a:latin typeface="Times New Roman"/>
                        <a:ea typeface="Calibri"/>
                      </a:endParaRPr>
                    </a:p>
                  </a:txBody>
                  <a:tcPr marL="44450" marR="44450" marT="0" marB="0" anchor="ctr">
                    <a:lnL>
                      <a:noFill/>
                    </a:lnL>
                    <a:lnR>
                      <a:noFill/>
                    </a:lnR>
                    <a:lnT>
                      <a:noFill/>
                    </a:lnT>
                    <a:lnB>
                      <a:noFill/>
                    </a:lnB>
                  </a:tcPr>
                </a:tc>
                <a:tc>
                  <a:txBody>
                    <a:bodyPr/>
                    <a:lstStyle/>
                    <a:p>
                      <a:pPr algn="ctr">
                        <a:lnSpc>
                          <a:spcPct val="115000"/>
                        </a:lnSpc>
                        <a:spcAft>
                          <a:spcPts val="0"/>
                        </a:spcAft>
                      </a:pPr>
                      <a:r>
                        <a:rPr lang="fr-FR" sz="1800" dirty="0">
                          <a:solidFill>
                            <a:srgbClr val="000000"/>
                          </a:solidFill>
                          <a:latin typeface="Times New Roman"/>
                          <a:ea typeface="Times New Roman"/>
                        </a:rPr>
                        <a:t>53%</a:t>
                      </a:r>
                      <a:endParaRPr lang="fr-FR" sz="1800" dirty="0">
                        <a:latin typeface="Times New Roman"/>
                        <a:ea typeface="Calibri"/>
                      </a:endParaRPr>
                    </a:p>
                  </a:txBody>
                  <a:tcPr marL="44450" marR="44450" marT="0" marB="0" anchor="ctr">
                    <a:lnL>
                      <a:noFill/>
                    </a:lnL>
                    <a:lnR>
                      <a:noFill/>
                    </a:lnR>
                    <a:lnT>
                      <a:noFill/>
                    </a:lnT>
                    <a:lnB>
                      <a:noFill/>
                    </a:lnB>
                  </a:tcPr>
                </a:tc>
                <a:tc>
                  <a:txBody>
                    <a:bodyPr/>
                    <a:lstStyle/>
                    <a:p>
                      <a:pPr algn="ctr">
                        <a:lnSpc>
                          <a:spcPct val="115000"/>
                        </a:lnSpc>
                        <a:spcAft>
                          <a:spcPts val="0"/>
                        </a:spcAft>
                      </a:pPr>
                      <a:r>
                        <a:rPr lang="fr-FR" sz="1800">
                          <a:solidFill>
                            <a:srgbClr val="000000"/>
                          </a:solidFill>
                          <a:latin typeface="Times New Roman"/>
                          <a:ea typeface="Times New Roman"/>
                        </a:rPr>
                        <a:t>44%</a:t>
                      </a:r>
                      <a:endParaRPr lang="fr-FR" sz="1800">
                        <a:latin typeface="Times New Roman"/>
                        <a:ea typeface="Calibri"/>
                      </a:endParaRPr>
                    </a:p>
                  </a:txBody>
                  <a:tcPr marL="44450" marR="44450" marT="0" marB="0" anchor="ctr">
                    <a:lnL>
                      <a:noFill/>
                    </a:lnL>
                    <a:lnR>
                      <a:noFill/>
                    </a:lnR>
                    <a:lnT>
                      <a:noFill/>
                    </a:lnT>
                    <a:lnB>
                      <a:noFill/>
                    </a:lnB>
                  </a:tcPr>
                </a:tc>
                <a:tc>
                  <a:txBody>
                    <a:bodyPr/>
                    <a:lstStyle/>
                    <a:p>
                      <a:pPr algn="ctr">
                        <a:lnSpc>
                          <a:spcPct val="115000"/>
                        </a:lnSpc>
                        <a:spcAft>
                          <a:spcPts val="0"/>
                        </a:spcAft>
                      </a:pPr>
                      <a:r>
                        <a:rPr lang="fr-FR" sz="1800" b="1" dirty="0">
                          <a:solidFill>
                            <a:srgbClr val="000000"/>
                          </a:solidFill>
                          <a:latin typeface="Times New Roman"/>
                          <a:ea typeface="Times New Roman"/>
                        </a:rPr>
                        <a:t>51%</a:t>
                      </a:r>
                      <a:endParaRPr lang="fr-FR" sz="1800" b="1" dirty="0">
                        <a:latin typeface="Times New Roman"/>
                        <a:ea typeface="Calibri"/>
                      </a:endParaRPr>
                    </a:p>
                  </a:txBody>
                  <a:tcPr marL="44450" marR="44450" marT="0" marB="0" anchor="b">
                    <a:lnL>
                      <a:noFill/>
                    </a:lnL>
                    <a:lnR>
                      <a:noFill/>
                    </a:lnR>
                    <a:lnT>
                      <a:noFill/>
                    </a:lnT>
                    <a:lnB>
                      <a:noFill/>
                    </a:lnB>
                  </a:tcPr>
                </a:tc>
              </a:tr>
              <a:tr h="190500">
                <a:tc>
                  <a:txBody>
                    <a:bodyPr/>
                    <a:lstStyle/>
                    <a:p>
                      <a:pPr algn="just">
                        <a:lnSpc>
                          <a:spcPct val="115000"/>
                        </a:lnSpc>
                        <a:spcAft>
                          <a:spcPts val="0"/>
                        </a:spcAft>
                      </a:pPr>
                      <a:r>
                        <a:rPr lang="fr-FR" sz="1800" b="1" dirty="0">
                          <a:solidFill>
                            <a:schemeClr val="bg2">
                              <a:lumMod val="25000"/>
                            </a:schemeClr>
                          </a:solidFill>
                          <a:latin typeface="Times New Roman"/>
                          <a:ea typeface="Times New Roman"/>
                        </a:rPr>
                        <a:t>Repos/lecture/bronzage</a:t>
                      </a:r>
                      <a:endParaRPr lang="fr-FR" sz="1800" b="1" dirty="0">
                        <a:solidFill>
                          <a:schemeClr val="bg2">
                            <a:lumMod val="25000"/>
                          </a:schemeClr>
                        </a:solidFill>
                        <a:latin typeface="Times New Roman"/>
                        <a:ea typeface="Calibri"/>
                      </a:endParaRPr>
                    </a:p>
                  </a:txBody>
                  <a:tcPr marL="44450" marR="44450" marT="0" marB="0" anchor="b">
                    <a:lnL>
                      <a:noFill/>
                    </a:lnL>
                    <a:lnR>
                      <a:noFill/>
                    </a:lnR>
                    <a:lnT>
                      <a:noFill/>
                    </a:lnT>
                    <a:lnB>
                      <a:noFill/>
                    </a:lnB>
                    <a:solidFill>
                      <a:srgbClr val="D9D9D9"/>
                    </a:solidFill>
                  </a:tcPr>
                </a:tc>
                <a:tc>
                  <a:txBody>
                    <a:bodyPr/>
                    <a:lstStyle/>
                    <a:p>
                      <a:pPr algn="ctr">
                        <a:lnSpc>
                          <a:spcPct val="115000"/>
                        </a:lnSpc>
                        <a:spcAft>
                          <a:spcPts val="0"/>
                        </a:spcAft>
                      </a:pPr>
                      <a:r>
                        <a:rPr lang="fr-FR" sz="1800">
                          <a:solidFill>
                            <a:srgbClr val="000000"/>
                          </a:solidFill>
                          <a:latin typeface="Times New Roman"/>
                          <a:ea typeface="Times New Roman"/>
                        </a:rPr>
                        <a:t>27%</a:t>
                      </a:r>
                      <a:endParaRPr lang="fr-FR" sz="1800">
                        <a:latin typeface="Times New Roman"/>
                        <a:ea typeface="Calibri"/>
                      </a:endParaRPr>
                    </a:p>
                  </a:txBody>
                  <a:tcPr marL="44450" marR="44450" marT="0" marB="0" anchor="ctr">
                    <a:lnL>
                      <a:noFill/>
                    </a:lnL>
                    <a:lnR>
                      <a:noFill/>
                    </a:lnR>
                    <a:lnT>
                      <a:noFill/>
                    </a:lnT>
                    <a:lnB>
                      <a:noFill/>
                    </a:lnB>
                    <a:solidFill>
                      <a:srgbClr val="D9D9D9"/>
                    </a:solidFill>
                  </a:tcPr>
                </a:tc>
                <a:tc>
                  <a:txBody>
                    <a:bodyPr/>
                    <a:lstStyle/>
                    <a:p>
                      <a:pPr algn="ctr">
                        <a:lnSpc>
                          <a:spcPct val="115000"/>
                        </a:lnSpc>
                        <a:spcAft>
                          <a:spcPts val="0"/>
                        </a:spcAft>
                      </a:pPr>
                      <a:r>
                        <a:rPr lang="fr-FR" sz="1800" dirty="0">
                          <a:solidFill>
                            <a:srgbClr val="000000"/>
                          </a:solidFill>
                          <a:latin typeface="Times New Roman"/>
                          <a:ea typeface="Times New Roman"/>
                        </a:rPr>
                        <a:t>41%</a:t>
                      </a:r>
                      <a:endParaRPr lang="fr-FR" sz="1800" dirty="0">
                        <a:latin typeface="Times New Roman"/>
                        <a:ea typeface="Calibri"/>
                      </a:endParaRPr>
                    </a:p>
                  </a:txBody>
                  <a:tcPr marL="44450" marR="44450" marT="0" marB="0" anchor="ctr">
                    <a:lnL>
                      <a:noFill/>
                    </a:lnL>
                    <a:lnR>
                      <a:noFill/>
                    </a:lnR>
                    <a:lnT>
                      <a:noFill/>
                    </a:lnT>
                    <a:lnB>
                      <a:noFill/>
                    </a:lnB>
                    <a:solidFill>
                      <a:srgbClr val="D9D9D9"/>
                    </a:solidFill>
                  </a:tcPr>
                </a:tc>
                <a:tc>
                  <a:txBody>
                    <a:bodyPr/>
                    <a:lstStyle/>
                    <a:p>
                      <a:pPr algn="ctr">
                        <a:lnSpc>
                          <a:spcPct val="115000"/>
                        </a:lnSpc>
                        <a:spcAft>
                          <a:spcPts val="0"/>
                        </a:spcAft>
                      </a:pPr>
                      <a:r>
                        <a:rPr lang="fr-FR" sz="1800" dirty="0">
                          <a:solidFill>
                            <a:srgbClr val="000000"/>
                          </a:solidFill>
                          <a:latin typeface="Times New Roman"/>
                          <a:ea typeface="Times New Roman"/>
                        </a:rPr>
                        <a:t>60%</a:t>
                      </a:r>
                      <a:endParaRPr lang="fr-FR" sz="1800" dirty="0">
                        <a:latin typeface="Times New Roman"/>
                        <a:ea typeface="Calibri"/>
                      </a:endParaRPr>
                    </a:p>
                  </a:txBody>
                  <a:tcPr marL="44450" marR="44450" marT="0" marB="0" anchor="ctr">
                    <a:lnL>
                      <a:noFill/>
                    </a:lnL>
                    <a:lnR>
                      <a:noFill/>
                    </a:lnR>
                    <a:lnT>
                      <a:noFill/>
                    </a:lnT>
                    <a:lnB>
                      <a:noFill/>
                    </a:lnB>
                    <a:solidFill>
                      <a:srgbClr val="D9D9D9"/>
                    </a:solidFill>
                  </a:tcPr>
                </a:tc>
                <a:tc>
                  <a:txBody>
                    <a:bodyPr/>
                    <a:lstStyle/>
                    <a:p>
                      <a:pPr algn="ctr">
                        <a:lnSpc>
                          <a:spcPct val="115000"/>
                        </a:lnSpc>
                        <a:spcAft>
                          <a:spcPts val="0"/>
                        </a:spcAft>
                      </a:pPr>
                      <a:r>
                        <a:rPr lang="fr-FR" sz="1800" b="1" dirty="0">
                          <a:solidFill>
                            <a:srgbClr val="000000"/>
                          </a:solidFill>
                          <a:latin typeface="Times New Roman"/>
                          <a:ea typeface="Times New Roman"/>
                        </a:rPr>
                        <a:t>39%</a:t>
                      </a:r>
                      <a:endParaRPr lang="fr-FR" sz="1800" b="1" dirty="0">
                        <a:latin typeface="Times New Roman"/>
                        <a:ea typeface="Calibri"/>
                      </a:endParaRPr>
                    </a:p>
                  </a:txBody>
                  <a:tcPr marL="44450" marR="44450" marT="0" marB="0" anchor="b">
                    <a:lnL>
                      <a:noFill/>
                    </a:lnL>
                    <a:lnR>
                      <a:noFill/>
                    </a:lnR>
                    <a:lnT>
                      <a:noFill/>
                    </a:lnT>
                    <a:lnB>
                      <a:noFill/>
                    </a:lnB>
                    <a:solidFill>
                      <a:srgbClr val="D9D9D9"/>
                    </a:solidFill>
                  </a:tcPr>
                </a:tc>
              </a:tr>
              <a:tr h="190500">
                <a:tc>
                  <a:txBody>
                    <a:bodyPr/>
                    <a:lstStyle/>
                    <a:p>
                      <a:pPr algn="just">
                        <a:lnSpc>
                          <a:spcPct val="115000"/>
                        </a:lnSpc>
                        <a:spcAft>
                          <a:spcPts val="0"/>
                        </a:spcAft>
                      </a:pPr>
                      <a:r>
                        <a:rPr lang="fr-FR" sz="1800">
                          <a:solidFill>
                            <a:srgbClr val="000000"/>
                          </a:solidFill>
                          <a:latin typeface="Times New Roman"/>
                          <a:ea typeface="Times New Roman"/>
                        </a:rPr>
                        <a:t>Activités sportives</a:t>
                      </a:r>
                      <a:endParaRPr lang="fr-FR" sz="1800">
                        <a:latin typeface="Times New Roman"/>
                        <a:ea typeface="Calibri"/>
                      </a:endParaRPr>
                    </a:p>
                  </a:txBody>
                  <a:tcPr marL="44450" marR="44450" marT="0" marB="0" anchor="b">
                    <a:lnL>
                      <a:noFill/>
                    </a:lnL>
                    <a:lnR>
                      <a:noFill/>
                    </a:lnR>
                    <a:lnT>
                      <a:noFill/>
                    </a:lnT>
                    <a:lnB>
                      <a:noFill/>
                    </a:lnB>
                  </a:tcPr>
                </a:tc>
                <a:tc>
                  <a:txBody>
                    <a:bodyPr/>
                    <a:lstStyle/>
                    <a:p>
                      <a:pPr algn="ctr">
                        <a:lnSpc>
                          <a:spcPct val="115000"/>
                        </a:lnSpc>
                        <a:spcAft>
                          <a:spcPts val="0"/>
                        </a:spcAft>
                      </a:pPr>
                      <a:r>
                        <a:rPr lang="fr-FR" sz="1800">
                          <a:solidFill>
                            <a:srgbClr val="000000"/>
                          </a:solidFill>
                          <a:latin typeface="Times New Roman"/>
                          <a:ea typeface="Times New Roman"/>
                        </a:rPr>
                        <a:t>15%</a:t>
                      </a:r>
                      <a:endParaRPr lang="fr-FR" sz="1800">
                        <a:latin typeface="Times New Roman"/>
                        <a:ea typeface="Calibri"/>
                      </a:endParaRPr>
                    </a:p>
                  </a:txBody>
                  <a:tcPr marL="44450" marR="44450" marT="0" marB="0" anchor="ctr">
                    <a:lnL>
                      <a:noFill/>
                    </a:lnL>
                    <a:lnR>
                      <a:noFill/>
                    </a:lnR>
                    <a:lnT>
                      <a:noFill/>
                    </a:lnT>
                    <a:lnB>
                      <a:noFill/>
                    </a:lnB>
                  </a:tcPr>
                </a:tc>
                <a:tc>
                  <a:txBody>
                    <a:bodyPr/>
                    <a:lstStyle/>
                    <a:p>
                      <a:pPr algn="ctr">
                        <a:lnSpc>
                          <a:spcPct val="115000"/>
                        </a:lnSpc>
                        <a:spcAft>
                          <a:spcPts val="0"/>
                        </a:spcAft>
                      </a:pPr>
                      <a:r>
                        <a:rPr lang="fr-FR" sz="1800">
                          <a:solidFill>
                            <a:srgbClr val="000000"/>
                          </a:solidFill>
                          <a:latin typeface="Times New Roman"/>
                          <a:ea typeface="Times New Roman"/>
                        </a:rPr>
                        <a:t>21%</a:t>
                      </a:r>
                      <a:endParaRPr lang="fr-FR" sz="1800">
                        <a:latin typeface="Times New Roman"/>
                        <a:ea typeface="Calibri"/>
                      </a:endParaRPr>
                    </a:p>
                  </a:txBody>
                  <a:tcPr marL="44450" marR="44450" marT="0" marB="0" anchor="ctr">
                    <a:lnL>
                      <a:noFill/>
                    </a:lnL>
                    <a:lnR>
                      <a:noFill/>
                    </a:lnR>
                    <a:lnT>
                      <a:noFill/>
                    </a:lnT>
                    <a:lnB>
                      <a:noFill/>
                    </a:lnB>
                  </a:tcPr>
                </a:tc>
                <a:tc>
                  <a:txBody>
                    <a:bodyPr/>
                    <a:lstStyle/>
                    <a:p>
                      <a:pPr algn="ctr">
                        <a:lnSpc>
                          <a:spcPct val="115000"/>
                        </a:lnSpc>
                        <a:spcAft>
                          <a:spcPts val="0"/>
                        </a:spcAft>
                      </a:pPr>
                      <a:r>
                        <a:rPr lang="fr-FR" sz="1800" dirty="0">
                          <a:solidFill>
                            <a:srgbClr val="000000"/>
                          </a:solidFill>
                          <a:latin typeface="Times New Roman"/>
                          <a:ea typeface="Times New Roman"/>
                        </a:rPr>
                        <a:t>24%</a:t>
                      </a:r>
                      <a:endParaRPr lang="fr-FR" sz="1800" dirty="0">
                        <a:latin typeface="Times New Roman"/>
                        <a:ea typeface="Calibri"/>
                      </a:endParaRPr>
                    </a:p>
                  </a:txBody>
                  <a:tcPr marL="44450" marR="44450" marT="0" marB="0" anchor="ctr">
                    <a:lnL>
                      <a:noFill/>
                    </a:lnL>
                    <a:lnR>
                      <a:noFill/>
                    </a:lnR>
                    <a:lnT>
                      <a:noFill/>
                    </a:lnT>
                    <a:lnB>
                      <a:noFill/>
                    </a:lnB>
                  </a:tcPr>
                </a:tc>
                <a:tc>
                  <a:txBody>
                    <a:bodyPr/>
                    <a:lstStyle/>
                    <a:p>
                      <a:pPr algn="ctr">
                        <a:lnSpc>
                          <a:spcPct val="115000"/>
                        </a:lnSpc>
                        <a:spcAft>
                          <a:spcPts val="0"/>
                        </a:spcAft>
                      </a:pPr>
                      <a:r>
                        <a:rPr lang="fr-FR" sz="1800">
                          <a:solidFill>
                            <a:srgbClr val="000000"/>
                          </a:solidFill>
                          <a:latin typeface="Times New Roman"/>
                          <a:ea typeface="Times New Roman"/>
                        </a:rPr>
                        <a:t>19%</a:t>
                      </a:r>
                      <a:endParaRPr lang="fr-FR" sz="1800">
                        <a:latin typeface="Times New Roman"/>
                        <a:ea typeface="Calibri"/>
                      </a:endParaRPr>
                    </a:p>
                  </a:txBody>
                  <a:tcPr marL="44450" marR="44450" marT="0" marB="0" anchor="b">
                    <a:lnL>
                      <a:noFill/>
                    </a:lnL>
                    <a:lnR>
                      <a:noFill/>
                    </a:lnR>
                    <a:lnT>
                      <a:noFill/>
                    </a:lnT>
                    <a:lnB>
                      <a:noFill/>
                    </a:lnB>
                  </a:tcPr>
                </a:tc>
              </a:tr>
              <a:tr h="190500">
                <a:tc>
                  <a:txBody>
                    <a:bodyPr/>
                    <a:lstStyle/>
                    <a:p>
                      <a:pPr algn="just">
                        <a:lnSpc>
                          <a:spcPct val="115000"/>
                        </a:lnSpc>
                        <a:spcAft>
                          <a:spcPts val="0"/>
                        </a:spcAft>
                      </a:pPr>
                      <a:r>
                        <a:rPr lang="fr-FR" sz="1800">
                          <a:solidFill>
                            <a:srgbClr val="000000"/>
                          </a:solidFill>
                          <a:latin typeface="Times New Roman"/>
                          <a:ea typeface="Times New Roman"/>
                        </a:rPr>
                        <a:t>Activités nautiques/navigation</a:t>
                      </a:r>
                      <a:endParaRPr lang="fr-FR" sz="1800">
                        <a:latin typeface="Times New Roman"/>
                        <a:ea typeface="Calibri"/>
                      </a:endParaRPr>
                    </a:p>
                  </a:txBody>
                  <a:tcPr marL="44450" marR="44450" marT="0" marB="0" anchor="b">
                    <a:lnL>
                      <a:noFill/>
                    </a:lnL>
                    <a:lnR>
                      <a:noFill/>
                    </a:lnR>
                    <a:lnT>
                      <a:noFill/>
                    </a:lnT>
                    <a:lnB>
                      <a:noFill/>
                    </a:lnB>
                    <a:solidFill>
                      <a:srgbClr val="D9D9D9"/>
                    </a:solidFill>
                  </a:tcPr>
                </a:tc>
                <a:tc>
                  <a:txBody>
                    <a:bodyPr/>
                    <a:lstStyle/>
                    <a:p>
                      <a:pPr algn="ctr">
                        <a:lnSpc>
                          <a:spcPct val="115000"/>
                        </a:lnSpc>
                        <a:spcAft>
                          <a:spcPts val="0"/>
                        </a:spcAft>
                      </a:pPr>
                      <a:r>
                        <a:rPr lang="fr-FR" sz="1800">
                          <a:solidFill>
                            <a:srgbClr val="000000"/>
                          </a:solidFill>
                          <a:latin typeface="Times New Roman"/>
                          <a:ea typeface="Times New Roman"/>
                        </a:rPr>
                        <a:t>15%</a:t>
                      </a:r>
                      <a:endParaRPr lang="fr-FR" sz="1800">
                        <a:latin typeface="Times New Roman"/>
                        <a:ea typeface="Calibri"/>
                      </a:endParaRPr>
                    </a:p>
                  </a:txBody>
                  <a:tcPr marL="44450" marR="44450" marT="0" marB="0" anchor="ctr">
                    <a:lnL>
                      <a:noFill/>
                    </a:lnL>
                    <a:lnR>
                      <a:noFill/>
                    </a:lnR>
                    <a:lnT>
                      <a:noFill/>
                    </a:lnT>
                    <a:lnB>
                      <a:noFill/>
                    </a:lnB>
                    <a:solidFill>
                      <a:srgbClr val="D9D9D9"/>
                    </a:solidFill>
                  </a:tcPr>
                </a:tc>
                <a:tc>
                  <a:txBody>
                    <a:bodyPr/>
                    <a:lstStyle/>
                    <a:p>
                      <a:pPr algn="ctr">
                        <a:lnSpc>
                          <a:spcPct val="115000"/>
                        </a:lnSpc>
                        <a:spcAft>
                          <a:spcPts val="0"/>
                        </a:spcAft>
                      </a:pPr>
                      <a:r>
                        <a:rPr lang="fr-FR" sz="1800">
                          <a:solidFill>
                            <a:srgbClr val="000000"/>
                          </a:solidFill>
                          <a:latin typeface="Times New Roman"/>
                          <a:ea typeface="Times New Roman"/>
                        </a:rPr>
                        <a:t>13%</a:t>
                      </a:r>
                      <a:endParaRPr lang="fr-FR" sz="1800">
                        <a:latin typeface="Times New Roman"/>
                        <a:ea typeface="Calibri"/>
                      </a:endParaRPr>
                    </a:p>
                  </a:txBody>
                  <a:tcPr marL="44450" marR="44450" marT="0" marB="0" anchor="ctr">
                    <a:lnL>
                      <a:noFill/>
                    </a:lnL>
                    <a:lnR>
                      <a:noFill/>
                    </a:lnR>
                    <a:lnT>
                      <a:noFill/>
                    </a:lnT>
                    <a:lnB>
                      <a:noFill/>
                    </a:lnB>
                    <a:solidFill>
                      <a:srgbClr val="D9D9D9"/>
                    </a:solidFill>
                  </a:tcPr>
                </a:tc>
                <a:tc>
                  <a:txBody>
                    <a:bodyPr/>
                    <a:lstStyle/>
                    <a:p>
                      <a:pPr algn="ctr">
                        <a:lnSpc>
                          <a:spcPct val="115000"/>
                        </a:lnSpc>
                        <a:spcAft>
                          <a:spcPts val="0"/>
                        </a:spcAft>
                      </a:pPr>
                      <a:r>
                        <a:rPr lang="fr-FR" sz="1800" dirty="0">
                          <a:solidFill>
                            <a:srgbClr val="000000"/>
                          </a:solidFill>
                          <a:latin typeface="Times New Roman"/>
                          <a:ea typeface="Times New Roman"/>
                        </a:rPr>
                        <a:t>7%</a:t>
                      </a:r>
                      <a:endParaRPr lang="fr-FR" sz="1800" dirty="0">
                        <a:latin typeface="Times New Roman"/>
                        <a:ea typeface="Calibri"/>
                      </a:endParaRPr>
                    </a:p>
                  </a:txBody>
                  <a:tcPr marL="44450" marR="44450" marT="0" marB="0" anchor="ctr">
                    <a:lnL>
                      <a:noFill/>
                    </a:lnL>
                    <a:lnR>
                      <a:noFill/>
                    </a:lnR>
                    <a:lnT>
                      <a:noFill/>
                    </a:lnT>
                    <a:lnB>
                      <a:noFill/>
                    </a:lnB>
                    <a:solidFill>
                      <a:srgbClr val="D9D9D9"/>
                    </a:solidFill>
                  </a:tcPr>
                </a:tc>
                <a:tc>
                  <a:txBody>
                    <a:bodyPr/>
                    <a:lstStyle/>
                    <a:p>
                      <a:pPr algn="ctr">
                        <a:lnSpc>
                          <a:spcPct val="115000"/>
                        </a:lnSpc>
                        <a:spcAft>
                          <a:spcPts val="0"/>
                        </a:spcAft>
                      </a:pPr>
                      <a:r>
                        <a:rPr lang="fr-FR" sz="1800">
                          <a:solidFill>
                            <a:srgbClr val="000000"/>
                          </a:solidFill>
                          <a:latin typeface="Times New Roman"/>
                          <a:ea typeface="Times New Roman"/>
                        </a:rPr>
                        <a:t>13%</a:t>
                      </a:r>
                      <a:endParaRPr lang="fr-FR" sz="1800">
                        <a:latin typeface="Times New Roman"/>
                        <a:ea typeface="Calibri"/>
                      </a:endParaRPr>
                    </a:p>
                  </a:txBody>
                  <a:tcPr marL="44450" marR="44450" marT="0" marB="0" anchor="b">
                    <a:lnL>
                      <a:noFill/>
                    </a:lnL>
                    <a:lnR>
                      <a:noFill/>
                    </a:lnR>
                    <a:lnT>
                      <a:noFill/>
                    </a:lnT>
                    <a:lnB>
                      <a:noFill/>
                    </a:lnB>
                    <a:solidFill>
                      <a:srgbClr val="D9D9D9"/>
                    </a:solidFill>
                  </a:tcPr>
                </a:tc>
              </a:tr>
              <a:tr h="190500">
                <a:tc>
                  <a:txBody>
                    <a:bodyPr/>
                    <a:lstStyle/>
                    <a:p>
                      <a:pPr algn="just">
                        <a:lnSpc>
                          <a:spcPct val="115000"/>
                        </a:lnSpc>
                        <a:spcAft>
                          <a:spcPts val="0"/>
                        </a:spcAft>
                      </a:pPr>
                      <a:r>
                        <a:rPr lang="fr-FR" sz="1800">
                          <a:solidFill>
                            <a:srgbClr val="000000"/>
                          </a:solidFill>
                          <a:latin typeface="Times New Roman"/>
                          <a:ea typeface="Times New Roman"/>
                        </a:rPr>
                        <a:t>Pêche</a:t>
                      </a:r>
                      <a:endParaRPr lang="fr-FR" sz="1800">
                        <a:latin typeface="Times New Roman"/>
                        <a:ea typeface="Calibri"/>
                      </a:endParaRPr>
                    </a:p>
                  </a:txBody>
                  <a:tcPr marL="44450" marR="44450" marT="0" marB="0" anchor="b">
                    <a:lnL>
                      <a:noFill/>
                    </a:lnL>
                    <a:lnR>
                      <a:noFill/>
                    </a:lnR>
                    <a:lnT>
                      <a:noFill/>
                    </a:lnT>
                    <a:lnB>
                      <a:noFill/>
                    </a:lnB>
                  </a:tcPr>
                </a:tc>
                <a:tc>
                  <a:txBody>
                    <a:bodyPr/>
                    <a:lstStyle/>
                    <a:p>
                      <a:pPr algn="ctr">
                        <a:lnSpc>
                          <a:spcPct val="115000"/>
                        </a:lnSpc>
                        <a:spcAft>
                          <a:spcPts val="0"/>
                        </a:spcAft>
                      </a:pPr>
                      <a:r>
                        <a:rPr lang="fr-FR" sz="1800">
                          <a:solidFill>
                            <a:srgbClr val="000000"/>
                          </a:solidFill>
                          <a:latin typeface="Times New Roman"/>
                          <a:ea typeface="Times New Roman"/>
                        </a:rPr>
                        <a:t>9%</a:t>
                      </a:r>
                      <a:endParaRPr lang="fr-FR" sz="1800">
                        <a:latin typeface="Times New Roman"/>
                        <a:ea typeface="Calibri"/>
                      </a:endParaRPr>
                    </a:p>
                  </a:txBody>
                  <a:tcPr marL="44450" marR="44450" marT="0" marB="0" anchor="ctr">
                    <a:lnL>
                      <a:noFill/>
                    </a:lnL>
                    <a:lnR>
                      <a:noFill/>
                    </a:lnR>
                    <a:lnT>
                      <a:noFill/>
                    </a:lnT>
                    <a:lnB>
                      <a:noFill/>
                    </a:lnB>
                  </a:tcPr>
                </a:tc>
                <a:tc>
                  <a:txBody>
                    <a:bodyPr/>
                    <a:lstStyle/>
                    <a:p>
                      <a:pPr algn="ctr">
                        <a:lnSpc>
                          <a:spcPct val="115000"/>
                        </a:lnSpc>
                        <a:spcAft>
                          <a:spcPts val="0"/>
                        </a:spcAft>
                      </a:pPr>
                      <a:r>
                        <a:rPr lang="fr-FR" sz="1800">
                          <a:solidFill>
                            <a:srgbClr val="000000"/>
                          </a:solidFill>
                          <a:latin typeface="Times New Roman"/>
                          <a:ea typeface="Times New Roman"/>
                        </a:rPr>
                        <a:t>9%</a:t>
                      </a:r>
                      <a:endParaRPr lang="fr-FR" sz="1800">
                        <a:latin typeface="Times New Roman"/>
                        <a:ea typeface="Calibri"/>
                      </a:endParaRPr>
                    </a:p>
                  </a:txBody>
                  <a:tcPr marL="44450" marR="44450" marT="0" marB="0" anchor="ctr">
                    <a:lnL>
                      <a:noFill/>
                    </a:lnL>
                    <a:lnR>
                      <a:noFill/>
                    </a:lnR>
                    <a:lnT>
                      <a:noFill/>
                    </a:lnT>
                    <a:lnB>
                      <a:noFill/>
                    </a:lnB>
                  </a:tcPr>
                </a:tc>
                <a:tc>
                  <a:txBody>
                    <a:bodyPr/>
                    <a:lstStyle/>
                    <a:p>
                      <a:pPr algn="ctr">
                        <a:lnSpc>
                          <a:spcPct val="115000"/>
                        </a:lnSpc>
                        <a:spcAft>
                          <a:spcPts val="0"/>
                        </a:spcAft>
                      </a:pPr>
                      <a:r>
                        <a:rPr lang="fr-FR" sz="1800" dirty="0">
                          <a:solidFill>
                            <a:srgbClr val="000000"/>
                          </a:solidFill>
                          <a:latin typeface="Times New Roman"/>
                          <a:ea typeface="Times New Roman"/>
                        </a:rPr>
                        <a:t>3%</a:t>
                      </a:r>
                      <a:endParaRPr lang="fr-FR" sz="1800" dirty="0">
                        <a:latin typeface="Times New Roman"/>
                        <a:ea typeface="Calibri"/>
                      </a:endParaRPr>
                    </a:p>
                  </a:txBody>
                  <a:tcPr marL="44450" marR="44450" marT="0" marB="0" anchor="ctr">
                    <a:lnL>
                      <a:noFill/>
                    </a:lnL>
                    <a:lnR>
                      <a:noFill/>
                    </a:lnR>
                    <a:lnT>
                      <a:noFill/>
                    </a:lnT>
                    <a:lnB>
                      <a:noFill/>
                    </a:lnB>
                  </a:tcPr>
                </a:tc>
                <a:tc>
                  <a:txBody>
                    <a:bodyPr/>
                    <a:lstStyle/>
                    <a:p>
                      <a:pPr algn="ctr">
                        <a:lnSpc>
                          <a:spcPct val="115000"/>
                        </a:lnSpc>
                        <a:spcAft>
                          <a:spcPts val="0"/>
                        </a:spcAft>
                      </a:pPr>
                      <a:r>
                        <a:rPr lang="fr-FR" sz="1800">
                          <a:solidFill>
                            <a:srgbClr val="000000"/>
                          </a:solidFill>
                          <a:latin typeface="Times New Roman"/>
                          <a:ea typeface="Times New Roman"/>
                        </a:rPr>
                        <a:t>8%</a:t>
                      </a:r>
                      <a:endParaRPr lang="fr-FR" sz="1800">
                        <a:latin typeface="Times New Roman"/>
                        <a:ea typeface="Calibri"/>
                      </a:endParaRPr>
                    </a:p>
                  </a:txBody>
                  <a:tcPr marL="44450" marR="44450" marT="0" marB="0" anchor="b">
                    <a:lnL>
                      <a:noFill/>
                    </a:lnL>
                    <a:lnR>
                      <a:noFill/>
                    </a:lnR>
                    <a:lnT>
                      <a:noFill/>
                    </a:lnT>
                    <a:lnB>
                      <a:noFill/>
                    </a:lnB>
                  </a:tcPr>
                </a:tc>
              </a:tr>
              <a:tr h="190500">
                <a:tc>
                  <a:txBody>
                    <a:bodyPr/>
                    <a:lstStyle/>
                    <a:p>
                      <a:pPr algn="just">
                        <a:lnSpc>
                          <a:spcPct val="115000"/>
                        </a:lnSpc>
                        <a:spcAft>
                          <a:spcPts val="0"/>
                        </a:spcAft>
                      </a:pPr>
                      <a:r>
                        <a:rPr lang="fr-FR" sz="1800">
                          <a:solidFill>
                            <a:srgbClr val="000000"/>
                          </a:solidFill>
                          <a:latin typeface="Times New Roman"/>
                          <a:ea typeface="Times New Roman"/>
                        </a:rPr>
                        <a:t>Jeux sur la plage</a:t>
                      </a:r>
                      <a:endParaRPr lang="fr-FR" sz="1800">
                        <a:latin typeface="Times New Roman"/>
                        <a:ea typeface="Calibri"/>
                      </a:endParaRPr>
                    </a:p>
                  </a:txBody>
                  <a:tcPr marL="44450" marR="44450" marT="0" marB="0" anchor="b">
                    <a:lnL>
                      <a:noFill/>
                    </a:lnL>
                    <a:lnR>
                      <a:noFill/>
                    </a:lnR>
                    <a:lnT>
                      <a:noFill/>
                    </a:lnT>
                    <a:lnB>
                      <a:noFill/>
                    </a:lnB>
                    <a:solidFill>
                      <a:srgbClr val="D9D9D9"/>
                    </a:solidFill>
                  </a:tcPr>
                </a:tc>
                <a:tc>
                  <a:txBody>
                    <a:bodyPr/>
                    <a:lstStyle/>
                    <a:p>
                      <a:pPr algn="ctr">
                        <a:lnSpc>
                          <a:spcPct val="115000"/>
                        </a:lnSpc>
                        <a:spcAft>
                          <a:spcPts val="0"/>
                        </a:spcAft>
                      </a:pPr>
                      <a:r>
                        <a:rPr lang="fr-FR" sz="1800">
                          <a:solidFill>
                            <a:srgbClr val="000000"/>
                          </a:solidFill>
                          <a:latin typeface="Times New Roman"/>
                          <a:ea typeface="Times New Roman"/>
                        </a:rPr>
                        <a:t>6%</a:t>
                      </a:r>
                      <a:endParaRPr lang="fr-FR" sz="1800">
                        <a:latin typeface="Times New Roman"/>
                        <a:ea typeface="Calibri"/>
                      </a:endParaRPr>
                    </a:p>
                  </a:txBody>
                  <a:tcPr marL="44450" marR="44450" marT="0" marB="0" anchor="ctr">
                    <a:lnL>
                      <a:noFill/>
                    </a:lnL>
                    <a:lnR>
                      <a:noFill/>
                    </a:lnR>
                    <a:lnT>
                      <a:noFill/>
                    </a:lnT>
                    <a:lnB>
                      <a:noFill/>
                    </a:lnB>
                    <a:solidFill>
                      <a:srgbClr val="D9D9D9"/>
                    </a:solidFill>
                  </a:tcPr>
                </a:tc>
                <a:tc>
                  <a:txBody>
                    <a:bodyPr/>
                    <a:lstStyle/>
                    <a:p>
                      <a:pPr algn="ctr">
                        <a:lnSpc>
                          <a:spcPct val="115000"/>
                        </a:lnSpc>
                        <a:spcAft>
                          <a:spcPts val="0"/>
                        </a:spcAft>
                      </a:pPr>
                      <a:r>
                        <a:rPr lang="fr-FR" sz="1800">
                          <a:solidFill>
                            <a:srgbClr val="000000"/>
                          </a:solidFill>
                          <a:latin typeface="Times New Roman"/>
                          <a:ea typeface="Times New Roman"/>
                        </a:rPr>
                        <a:t>8%</a:t>
                      </a:r>
                      <a:endParaRPr lang="fr-FR" sz="1800">
                        <a:latin typeface="Times New Roman"/>
                        <a:ea typeface="Calibri"/>
                      </a:endParaRPr>
                    </a:p>
                  </a:txBody>
                  <a:tcPr marL="44450" marR="44450" marT="0" marB="0" anchor="ctr">
                    <a:lnL>
                      <a:noFill/>
                    </a:lnL>
                    <a:lnR>
                      <a:noFill/>
                    </a:lnR>
                    <a:lnT>
                      <a:noFill/>
                    </a:lnT>
                    <a:lnB>
                      <a:noFill/>
                    </a:lnB>
                    <a:solidFill>
                      <a:srgbClr val="D9D9D9"/>
                    </a:solidFill>
                  </a:tcPr>
                </a:tc>
                <a:tc>
                  <a:txBody>
                    <a:bodyPr/>
                    <a:lstStyle/>
                    <a:p>
                      <a:pPr algn="ctr">
                        <a:lnSpc>
                          <a:spcPct val="115000"/>
                        </a:lnSpc>
                        <a:spcAft>
                          <a:spcPts val="0"/>
                        </a:spcAft>
                      </a:pPr>
                      <a:r>
                        <a:rPr lang="fr-FR" sz="1800" dirty="0">
                          <a:solidFill>
                            <a:srgbClr val="000000"/>
                          </a:solidFill>
                          <a:latin typeface="Times New Roman"/>
                          <a:ea typeface="Times New Roman"/>
                        </a:rPr>
                        <a:t>13%</a:t>
                      </a:r>
                      <a:endParaRPr lang="fr-FR" sz="1800" dirty="0">
                        <a:latin typeface="Times New Roman"/>
                        <a:ea typeface="Calibri"/>
                      </a:endParaRPr>
                    </a:p>
                  </a:txBody>
                  <a:tcPr marL="44450" marR="44450" marT="0" marB="0" anchor="ctr">
                    <a:lnL>
                      <a:noFill/>
                    </a:lnL>
                    <a:lnR>
                      <a:noFill/>
                    </a:lnR>
                    <a:lnT>
                      <a:noFill/>
                    </a:lnT>
                    <a:lnB>
                      <a:noFill/>
                    </a:lnB>
                    <a:solidFill>
                      <a:srgbClr val="D9D9D9"/>
                    </a:solidFill>
                  </a:tcPr>
                </a:tc>
                <a:tc>
                  <a:txBody>
                    <a:bodyPr/>
                    <a:lstStyle/>
                    <a:p>
                      <a:pPr algn="ctr">
                        <a:lnSpc>
                          <a:spcPct val="115000"/>
                        </a:lnSpc>
                        <a:spcAft>
                          <a:spcPts val="0"/>
                        </a:spcAft>
                      </a:pPr>
                      <a:r>
                        <a:rPr lang="fr-FR" sz="1800" dirty="0">
                          <a:solidFill>
                            <a:srgbClr val="000000"/>
                          </a:solidFill>
                          <a:latin typeface="Times New Roman"/>
                          <a:ea typeface="Times New Roman"/>
                        </a:rPr>
                        <a:t>8%</a:t>
                      </a:r>
                      <a:endParaRPr lang="fr-FR" sz="1800" dirty="0">
                        <a:latin typeface="Times New Roman"/>
                        <a:ea typeface="Calibri"/>
                      </a:endParaRPr>
                    </a:p>
                  </a:txBody>
                  <a:tcPr marL="44450" marR="44450" marT="0" marB="0" anchor="b">
                    <a:lnL>
                      <a:noFill/>
                    </a:lnL>
                    <a:lnR>
                      <a:noFill/>
                    </a:lnR>
                    <a:lnT>
                      <a:noFill/>
                    </a:lnT>
                    <a:lnB>
                      <a:noFill/>
                    </a:lnB>
                    <a:solidFill>
                      <a:srgbClr val="D9D9D9"/>
                    </a:solidFill>
                  </a:tcPr>
                </a:tc>
              </a:tr>
              <a:tr h="190500">
                <a:tc>
                  <a:txBody>
                    <a:bodyPr/>
                    <a:lstStyle/>
                    <a:p>
                      <a:pPr algn="just">
                        <a:lnSpc>
                          <a:spcPct val="115000"/>
                        </a:lnSpc>
                        <a:spcAft>
                          <a:spcPts val="0"/>
                        </a:spcAft>
                      </a:pPr>
                      <a:r>
                        <a:rPr lang="fr-FR" sz="1800">
                          <a:solidFill>
                            <a:srgbClr val="000000"/>
                          </a:solidFill>
                          <a:latin typeface="Times New Roman"/>
                          <a:ea typeface="Times New Roman"/>
                        </a:rPr>
                        <a:t>Observation de la nature/paysage</a:t>
                      </a:r>
                      <a:endParaRPr lang="fr-FR" sz="1800">
                        <a:latin typeface="Times New Roman"/>
                        <a:ea typeface="Calibri"/>
                      </a:endParaRPr>
                    </a:p>
                  </a:txBody>
                  <a:tcPr marL="44450" marR="44450" marT="0" marB="0" anchor="b">
                    <a:lnL>
                      <a:noFill/>
                    </a:lnL>
                    <a:lnR>
                      <a:noFill/>
                    </a:lnR>
                    <a:lnT>
                      <a:noFill/>
                    </a:lnT>
                    <a:lnB>
                      <a:noFill/>
                    </a:lnB>
                  </a:tcPr>
                </a:tc>
                <a:tc>
                  <a:txBody>
                    <a:bodyPr/>
                    <a:lstStyle/>
                    <a:p>
                      <a:pPr algn="ctr">
                        <a:lnSpc>
                          <a:spcPct val="115000"/>
                        </a:lnSpc>
                        <a:spcAft>
                          <a:spcPts val="0"/>
                        </a:spcAft>
                      </a:pPr>
                      <a:r>
                        <a:rPr lang="fr-FR" sz="1800">
                          <a:solidFill>
                            <a:srgbClr val="000000"/>
                          </a:solidFill>
                          <a:latin typeface="Times New Roman"/>
                          <a:ea typeface="Times New Roman"/>
                        </a:rPr>
                        <a:t>6%</a:t>
                      </a:r>
                      <a:endParaRPr lang="fr-FR" sz="1800">
                        <a:latin typeface="Times New Roman"/>
                        <a:ea typeface="Calibri"/>
                      </a:endParaRPr>
                    </a:p>
                  </a:txBody>
                  <a:tcPr marL="44450" marR="44450" marT="0" marB="0" anchor="ctr">
                    <a:lnL>
                      <a:noFill/>
                    </a:lnL>
                    <a:lnR>
                      <a:noFill/>
                    </a:lnR>
                    <a:lnT>
                      <a:noFill/>
                    </a:lnT>
                    <a:lnB>
                      <a:noFill/>
                    </a:lnB>
                  </a:tcPr>
                </a:tc>
                <a:tc>
                  <a:txBody>
                    <a:bodyPr/>
                    <a:lstStyle/>
                    <a:p>
                      <a:pPr algn="ctr">
                        <a:lnSpc>
                          <a:spcPct val="115000"/>
                        </a:lnSpc>
                        <a:spcAft>
                          <a:spcPts val="0"/>
                        </a:spcAft>
                      </a:pPr>
                      <a:r>
                        <a:rPr lang="fr-FR" sz="1800">
                          <a:solidFill>
                            <a:srgbClr val="000000"/>
                          </a:solidFill>
                          <a:latin typeface="Times New Roman"/>
                          <a:ea typeface="Times New Roman"/>
                        </a:rPr>
                        <a:t>3%</a:t>
                      </a:r>
                      <a:endParaRPr lang="fr-FR" sz="1800">
                        <a:latin typeface="Times New Roman"/>
                        <a:ea typeface="Calibri"/>
                      </a:endParaRPr>
                    </a:p>
                  </a:txBody>
                  <a:tcPr marL="44450" marR="44450" marT="0" marB="0" anchor="ctr">
                    <a:lnL>
                      <a:noFill/>
                    </a:lnL>
                    <a:lnR>
                      <a:noFill/>
                    </a:lnR>
                    <a:lnT>
                      <a:noFill/>
                    </a:lnT>
                    <a:lnB>
                      <a:noFill/>
                    </a:lnB>
                  </a:tcPr>
                </a:tc>
                <a:tc>
                  <a:txBody>
                    <a:bodyPr/>
                    <a:lstStyle/>
                    <a:p>
                      <a:pPr algn="ctr">
                        <a:lnSpc>
                          <a:spcPct val="115000"/>
                        </a:lnSpc>
                        <a:spcAft>
                          <a:spcPts val="0"/>
                        </a:spcAft>
                      </a:pPr>
                      <a:r>
                        <a:rPr lang="fr-FR" sz="1800">
                          <a:solidFill>
                            <a:srgbClr val="000000"/>
                          </a:solidFill>
                          <a:latin typeface="Times New Roman"/>
                          <a:ea typeface="Times New Roman"/>
                        </a:rPr>
                        <a:t>6%</a:t>
                      </a:r>
                      <a:endParaRPr lang="fr-FR" sz="1800">
                        <a:latin typeface="Times New Roman"/>
                        <a:ea typeface="Calibri"/>
                      </a:endParaRPr>
                    </a:p>
                  </a:txBody>
                  <a:tcPr marL="44450" marR="44450" marT="0" marB="0" anchor="ctr">
                    <a:lnL>
                      <a:noFill/>
                    </a:lnL>
                    <a:lnR>
                      <a:noFill/>
                    </a:lnR>
                    <a:lnT>
                      <a:noFill/>
                    </a:lnT>
                    <a:lnB>
                      <a:noFill/>
                    </a:lnB>
                  </a:tcPr>
                </a:tc>
                <a:tc>
                  <a:txBody>
                    <a:bodyPr/>
                    <a:lstStyle/>
                    <a:p>
                      <a:pPr algn="ctr">
                        <a:lnSpc>
                          <a:spcPct val="115000"/>
                        </a:lnSpc>
                        <a:spcAft>
                          <a:spcPts val="0"/>
                        </a:spcAft>
                      </a:pPr>
                      <a:r>
                        <a:rPr lang="fr-FR" sz="1800" dirty="0">
                          <a:solidFill>
                            <a:srgbClr val="000000"/>
                          </a:solidFill>
                          <a:latin typeface="Times New Roman"/>
                          <a:ea typeface="Times New Roman"/>
                        </a:rPr>
                        <a:t>6%</a:t>
                      </a:r>
                      <a:endParaRPr lang="fr-FR" sz="1800" dirty="0">
                        <a:latin typeface="Times New Roman"/>
                        <a:ea typeface="Calibri"/>
                      </a:endParaRPr>
                    </a:p>
                  </a:txBody>
                  <a:tcPr marL="44450" marR="44450" marT="0" marB="0" anchor="b">
                    <a:lnL>
                      <a:noFill/>
                    </a:lnL>
                    <a:lnR>
                      <a:noFill/>
                    </a:lnR>
                    <a:lnT>
                      <a:noFill/>
                    </a:lnT>
                    <a:lnB>
                      <a:noFill/>
                    </a:lnB>
                  </a:tcPr>
                </a:tc>
              </a:tr>
              <a:tr h="190500">
                <a:tc>
                  <a:txBody>
                    <a:bodyPr/>
                    <a:lstStyle/>
                    <a:p>
                      <a:pPr algn="just">
                        <a:lnSpc>
                          <a:spcPct val="115000"/>
                        </a:lnSpc>
                        <a:spcAft>
                          <a:spcPts val="0"/>
                        </a:spcAft>
                      </a:pPr>
                      <a:r>
                        <a:rPr lang="fr-FR" sz="1800">
                          <a:solidFill>
                            <a:srgbClr val="000000"/>
                          </a:solidFill>
                          <a:latin typeface="Times New Roman"/>
                          <a:ea typeface="Times New Roman"/>
                        </a:rPr>
                        <a:t>Fêtes/pique-nique/convivialité</a:t>
                      </a:r>
                      <a:endParaRPr lang="fr-FR" sz="1800">
                        <a:latin typeface="Times New Roman"/>
                        <a:ea typeface="Calibri"/>
                      </a:endParaRPr>
                    </a:p>
                  </a:txBody>
                  <a:tcPr marL="44450" marR="44450" marT="0" marB="0" anchor="b">
                    <a:lnL>
                      <a:noFill/>
                    </a:lnL>
                    <a:lnR>
                      <a:noFill/>
                    </a:lnR>
                    <a:lnT>
                      <a:noFill/>
                    </a:lnT>
                    <a:lnB>
                      <a:noFill/>
                    </a:lnB>
                    <a:solidFill>
                      <a:srgbClr val="D9D9D9"/>
                    </a:solidFill>
                  </a:tcPr>
                </a:tc>
                <a:tc>
                  <a:txBody>
                    <a:bodyPr/>
                    <a:lstStyle/>
                    <a:p>
                      <a:pPr algn="ctr">
                        <a:lnSpc>
                          <a:spcPct val="115000"/>
                        </a:lnSpc>
                        <a:spcAft>
                          <a:spcPts val="0"/>
                        </a:spcAft>
                      </a:pPr>
                      <a:r>
                        <a:rPr lang="fr-FR" sz="1800">
                          <a:solidFill>
                            <a:srgbClr val="000000"/>
                          </a:solidFill>
                          <a:latin typeface="Times New Roman"/>
                          <a:ea typeface="Times New Roman"/>
                        </a:rPr>
                        <a:t>4%</a:t>
                      </a:r>
                      <a:endParaRPr lang="fr-FR" sz="1800">
                        <a:latin typeface="Times New Roman"/>
                        <a:ea typeface="Calibri"/>
                      </a:endParaRPr>
                    </a:p>
                  </a:txBody>
                  <a:tcPr marL="44450" marR="44450" marT="0" marB="0" anchor="ctr">
                    <a:lnL>
                      <a:noFill/>
                    </a:lnL>
                    <a:lnR>
                      <a:noFill/>
                    </a:lnR>
                    <a:lnT>
                      <a:noFill/>
                    </a:lnT>
                    <a:lnB>
                      <a:noFill/>
                    </a:lnB>
                    <a:solidFill>
                      <a:srgbClr val="D9D9D9"/>
                    </a:solidFill>
                  </a:tcPr>
                </a:tc>
                <a:tc>
                  <a:txBody>
                    <a:bodyPr/>
                    <a:lstStyle/>
                    <a:p>
                      <a:pPr algn="ctr">
                        <a:lnSpc>
                          <a:spcPct val="115000"/>
                        </a:lnSpc>
                        <a:spcAft>
                          <a:spcPts val="0"/>
                        </a:spcAft>
                      </a:pPr>
                      <a:r>
                        <a:rPr lang="fr-FR" sz="1800">
                          <a:solidFill>
                            <a:srgbClr val="000000"/>
                          </a:solidFill>
                          <a:latin typeface="Times New Roman"/>
                          <a:ea typeface="Times New Roman"/>
                        </a:rPr>
                        <a:t>4%</a:t>
                      </a:r>
                      <a:endParaRPr lang="fr-FR" sz="1800">
                        <a:latin typeface="Times New Roman"/>
                        <a:ea typeface="Calibri"/>
                      </a:endParaRPr>
                    </a:p>
                  </a:txBody>
                  <a:tcPr marL="44450" marR="44450" marT="0" marB="0" anchor="ctr">
                    <a:lnL>
                      <a:noFill/>
                    </a:lnL>
                    <a:lnR>
                      <a:noFill/>
                    </a:lnR>
                    <a:lnT>
                      <a:noFill/>
                    </a:lnT>
                    <a:lnB>
                      <a:noFill/>
                    </a:lnB>
                    <a:solidFill>
                      <a:srgbClr val="D9D9D9"/>
                    </a:solidFill>
                  </a:tcPr>
                </a:tc>
                <a:tc>
                  <a:txBody>
                    <a:bodyPr/>
                    <a:lstStyle/>
                    <a:p>
                      <a:pPr algn="ctr">
                        <a:lnSpc>
                          <a:spcPct val="115000"/>
                        </a:lnSpc>
                        <a:spcAft>
                          <a:spcPts val="0"/>
                        </a:spcAft>
                      </a:pPr>
                      <a:r>
                        <a:rPr lang="fr-FR" sz="1800">
                          <a:solidFill>
                            <a:srgbClr val="000000"/>
                          </a:solidFill>
                          <a:latin typeface="Times New Roman"/>
                          <a:ea typeface="Times New Roman"/>
                        </a:rPr>
                        <a:t>5%</a:t>
                      </a:r>
                      <a:endParaRPr lang="fr-FR" sz="1800">
                        <a:latin typeface="Times New Roman"/>
                        <a:ea typeface="Calibri"/>
                      </a:endParaRPr>
                    </a:p>
                  </a:txBody>
                  <a:tcPr marL="44450" marR="44450" marT="0" marB="0" anchor="ctr">
                    <a:lnL>
                      <a:noFill/>
                    </a:lnL>
                    <a:lnR>
                      <a:noFill/>
                    </a:lnR>
                    <a:lnT>
                      <a:noFill/>
                    </a:lnT>
                    <a:lnB>
                      <a:noFill/>
                    </a:lnB>
                    <a:solidFill>
                      <a:srgbClr val="D9D9D9"/>
                    </a:solidFill>
                  </a:tcPr>
                </a:tc>
                <a:tc>
                  <a:txBody>
                    <a:bodyPr/>
                    <a:lstStyle/>
                    <a:p>
                      <a:pPr algn="ctr">
                        <a:lnSpc>
                          <a:spcPct val="115000"/>
                        </a:lnSpc>
                        <a:spcAft>
                          <a:spcPts val="0"/>
                        </a:spcAft>
                      </a:pPr>
                      <a:r>
                        <a:rPr lang="fr-FR" sz="1800" dirty="0">
                          <a:solidFill>
                            <a:srgbClr val="000000"/>
                          </a:solidFill>
                          <a:latin typeface="Times New Roman"/>
                          <a:ea typeface="Times New Roman"/>
                        </a:rPr>
                        <a:t>5%</a:t>
                      </a:r>
                      <a:endParaRPr lang="fr-FR" sz="1800" dirty="0">
                        <a:latin typeface="Times New Roman"/>
                        <a:ea typeface="Calibri"/>
                      </a:endParaRPr>
                    </a:p>
                  </a:txBody>
                  <a:tcPr marL="44450" marR="44450" marT="0" marB="0" anchor="b">
                    <a:lnL>
                      <a:noFill/>
                    </a:lnL>
                    <a:lnR>
                      <a:noFill/>
                    </a:lnR>
                    <a:lnT>
                      <a:noFill/>
                    </a:lnT>
                    <a:lnB>
                      <a:noFill/>
                    </a:lnB>
                    <a:solidFill>
                      <a:srgbClr val="D9D9D9"/>
                    </a:solidFill>
                  </a:tcPr>
                </a:tc>
              </a:tr>
              <a:tr h="190500">
                <a:tc>
                  <a:txBody>
                    <a:bodyPr/>
                    <a:lstStyle/>
                    <a:p>
                      <a:pPr algn="just">
                        <a:lnSpc>
                          <a:spcPct val="115000"/>
                        </a:lnSpc>
                        <a:spcAft>
                          <a:spcPts val="0"/>
                        </a:spcAft>
                      </a:pPr>
                      <a:r>
                        <a:rPr lang="fr-FR" sz="1800">
                          <a:solidFill>
                            <a:srgbClr val="000000"/>
                          </a:solidFill>
                          <a:latin typeface="Times New Roman"/>
                          <a:ea typeface="Times New Roman"/>
                        </a:rPr>
                        <a:t>Autre</a:t>
                      </a:r>
                      <a:endParaRPr lang="fr-FR" sz="1800">
                        <a:latin typeface="Times New Roman"/>
                        <a:ea typeface="Calibri"/>
                      </a:endParaRPr>
                    </a:p>
                  </a:txBody>
                  <a:tcPr marL="44450" marR="44450" marT="0" marB="0" anchor="b">
                    <a:lnL>
                      <a:noFill/>
                    </a:lnL>
                    <a:lnR>
                      <a:noFill/>
                    </a:lnR>
                    <a:lnT>
                      <a:noFill/>
                    </a:lnT>
                    <a:lnB>
                      <a:noFill/>
                    </a:lnB>
                  </a:tcPr>
                </a:tc>
                <a:tc>
                  <a:txBody>
                    <a:bodyPr/>
                    <a:lstStyle/>
                    <a:p>
                      <a:pPr algn="ctr">
                        <a:lnSpc>
                          <a:spcPct val="115000"/>
                        </a:lnSpc>
                        <a:spcAft>
                          <a:spcPts val="0"/>
                        </a:spcAft>
                      </a:pPr>
                      <a:r>
                        <a:rPr lang="fr-FR" sz="1800">
                          <a:solidFill>
                            <a:srgbClr val="000000"/>
                          </a:solidFill>
                          <a:latin typeface="Times New Roman"/>
                          <a:ea typeface="Times New Roman"/>
                        </a:rPr>
                        <a:t>2%</a:t>
                      </a:r>
                      <a:endParaRPr lang="fr-FR" sz="1800">
                        <a:latin typeface="Times New Roman"/>
                        <a:ea typeface="Calibri"/>
                      </a:endParaRPr>
                    </a:p>
                  </a:txBody>
                  <a:tcPr marL="44450" marR="44450" marT="0" marB="0" anchor="ctr">
                    <a:lnL>
                      <a:noFill/>
                    </a:lnL>
                    <a:lnR>
                      <a:noFill/>
                    </a:lnR>
                    <a:lnT>
                      <a:noFill/>
                    </a:lnT>
                    <a:lnB>
                      <a:noFill/>
                    </a:lnB>
                  </a:tcPr>
                </a:tc>
                <a:tc>
                  <a:txBody>
                    <a:bodyPr/>
                    <a:lstStyle/>
                    <a:p>
                      <a:pPr algn="ctr">
                        <a:lnSpc>
                          <a:spcPct val="115000"/>
                        </a:lnSpc>
                        <a:spcAft>
                          <a:spcPts val="0"/>
                        </a:spcAft>
                      </a:pPr>
                      <a:r>
                        <a:rPr lang="fr-FR" sz="1800">
                          <a:solidFill>
                            <a:srgbClr val="000000"/>
                          </a:solidFill>
                          <a:latin typeface="Times New Roman"/>
                          <a:ea typeface="Times New Roman"/>
                        </a:rPr>
                        <a:t>0%</a:t>
                      </a:r>
                      <a:endParaRPr lang="fr-FR" sz="1800">
                        <a:latin typeface="Times New Roman"/>
                        <a:ea typeface="Calibri"/>
                      </a:endParaRPr>
                    </a:p>
                  </a:txBody>
                  <a:tcPr marL="44450" marR="44450" marT="0" marB="0" anchor="ctr">
                    <a:lnL>
                      <a:noFill/>
                    </a:lnL>
                    <a:lnR>
                      <a:noFill/>
                    </a:lnR>
                    <a:lnT>
                      <a:noFill/>
                    </a:lnT>
                    <a:lnB>
                      <a:noFill/>
                    </a:lnB>
                  </a:tcPr>
                </a:tc>
                <a:tc>
                  <a:txBody>
                    <a:bodyPr/>
                    <a:lstStyle/>
                    <a:p>
                      <a:pPr algn="ctr">
                        <a:lnSpc>
                          <a:spcPct val="115000"/>
                        </a:lnSpc>
                        <a:spcAft>
                          <a:spcPts val="0"/>
                        </a:spcAft>
                      </a:pPr>
                      <a:r>
                        <a:rPr lang="fr-FR" sz="1800">
                          <a:solidFill>
                            <a:srgbClr val="000000"/>
                          </a:solidFill>
                          <a:latin typeface="Times New Roman"/>
                          <a:ea typeface="Times New Roman"/>
                        </a:rPr>
                        <a:t>2%</a:t>
                      </a:r>
                      <a:endParaRPr lang="fr-FR" sz="1800">
                        <a:latin typeface="Times New Roman"/>
                        <a:ea typeface="Calibri"/>
                      </a:endParaRPr>
                    </a:p>
                  </a:txBody>
                  <a:tcPr marL="44450" marR="44450" marT="0" marB="0" anchor="ctr">
                    <a:lnL>
                      <a:noFill/>
                    </a:lnL>
                    <a:lnR>
                      <a:noFill/>
                    </a:lnR>
                    <a:lnT>
                      <a:noFill/>
                    </a:lnT>
                    <a:lnB>
                      <a:noFill/>
                    </a:lnB>
                  </a:tcPr>
                </a:tc>
                <a:tc>
                  <a:txBody>
                    <a:bodyPr/>
                    <a:lstStyle/>
                    <a:p>
                      <a:pPr algn="ctr">
                        <a:lnSpc>
                          <a:spcPct val="115000"/>
                        </a:lnSpc>
                        <a:spcAft>
                          <a:spcPts val="0"/>
                        </a:spcAft>
                      </a:pPr>
                      <a:r>
                        <a:rPr lang="fr-FR" sz="1800" dirty="0">
                          <a:solidFill>
                            <a:srgbClr val="000000"/>
                          </a:solidFill>
                          <a:latin typeface="Times New Roman"/>
                          <a:ea typeface="Times New Roman"/>
                        </a:rPr>
                        <a:t>1%</a:t>
                      </a:r>
                      <a:endParaRPr lang="fr-FR" sz="1800" dirty="0">
                        <a:latin typeface="Times New Roman"/>
                        <a:ea typeface="Calibri"/>
                      </a:endParaRPr>
                    </a:p>
                  </a:txBody>
                  <a:tcPr marL="44450" marR="44450" marT="0" marB="0" anchor="b">
                    <a:lnL>
                      <a:noFill/>
                    </a:lnL>
                    <a:lnR>
                      <a:noFill/>
                    </a:lnR>
                    <a:lnT>
                      <a:noFill/>
                    </a:lnT>
                    <a:lnB>
                      <a:noFill/>
                    </a:lnB>
                  </a:tcPr>
                </a:tc>
              </a:tr>
              <a:tr h="200025">
                <a:tc>
                  <a:txBody>
                    <a:bodyPr/>
                    <a:lstStyle/>
                    <a:p>
                      <a:pPr algn="just">
                        <a:lnSpc>
                          <a:spcPct val="115000"/>
                        </a:lnSpc>
                        <a:spcAft>
                          <a:spcPts val="0"/>
                        </a:spcAft>
                      </a:pPr>
                      <a:r>
                        <a:rPr lang="fr-FR" sz="1800" dirty="0">
                          <a:solidFill>
                            <a:srgbClr val="000000"/>
                          </a:solidFill>
                          <a:latin typeface="Times New Roman"/>
                          <a:ea typeface="Times New Roman"/>
                        </a:rPr>
                        <a:t>Aucune</a:t>
                      </a:r>
                      <a:endParaRPr lang="fr-FR" sz="1800" dirty="0">
                        <a:latin typeface="Times New Roman"/>
                        <a:ea typeface="Calibri"/>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fr-FR" sz="1800">
                          <a:solidFill>
                            <a:srgbClr val="000000"/>
                          </a:solidFill>
                          <a:latin typeface="Times New Roman"/>
                          <a:ea typeface="Times New Roman"/>
                        </a:rPr>
                        <a:t>15%</a:t>
                      </a:r>
                      <a:endParaRPr lang="fr-FR" sz="1800">
                        <a:latin typeface="Times New Roman"/>
                        <a:ea typeface="Calibri"/>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fr-FR" sz="1800">
                          <a:solidFill>
                            <a:srgbClr val="000000"/>
                          </a:solidFill>
                          <a:latin typeface="Times New Roman"/>
                          <a:ea typeface="Times New Roman"/>
                        </a:rPr>
                        <a:t>8%</a:t>
                      </a:r>
                      <a:endParaRPr lang="fr-FR" sz="1800">
                        <a:latin typeface="Times New Roman"/>
                        <a:ea typeface="Calibri"/>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fr-FR" sz="1800">
                          <a:solidFill>
                            <a:srgbClr val="000000"/>
                          </a:solidFill>
                          <a:latin typeface="Times New Roman"/>
                          <a:ea typeface="Times New Roman"/>
                        </a:rPr>
                        <a:t>5%</a:t>
                      </a:r>
                      <a:endParaRPr lang="fr-FR" sz="1800">
                        <a:latin typeface="Times New Roman"/>
                        <a:ea typeface="Calibri"/>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fr-FR" sz="1800" dirty="0">
                          <a:solidFill>
                            <a:srgbClr val="000000"/>
                          </a:solidFill>
                          <a:latin typeface="Times New Roman"/>
                          <a:ea typeface="Times New Roman"/>
                        </a:rPr>
                        <a:t>10%</a:t>
                      </a:r>
                      <a:endParaRPr lang="fr-FR" sz="1800" dirty="0">
                        <a:latin typeface="Times New Roman"/>
                        <a:ea typeface="Calibri"/>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rgbClr val="D9D9D9"/>
                    </a:solidFill>
                  </a:tcPr>
                </a:tc>
              </a:tr>
            </a:tbl>
          </a:graphicData>
        </a:graphic>
      </p:graphicFrame>
      <p:sp>
        <p:nvSpPr>
          <p:cNvPr id="17" name="Rectangle 16"/>
          <p:cNvSpPr/>
          <p:nvPr/>
        </p:nvSpPr>
        <p:spPr>
          <a:xfrm>
            <a:off x="822980" y="1634061"/>
            <a:ext cx="8443678" cy="369332"/>
          </a:xfrm>
          <a:prstGeom prst="rect">
            <a:avLst/>
          </a:prstGeom>
        </p:spPr>
        <p:txBody>
          <a:bodyPr wrap="square">
            <a:spAutoFit/>
          </a:bodyPr>
          <a:lstStyle/>
          <a:p>
            <a:r>
              <a:rPr lang="fr-FR" sz="1800" b="1" i="1" dirty="0" smtClean="0"/>
              <a:t>Les trois principales activités pratiquées sur les plages de Leucate en fonction du profil</a:t>
            </a:r>
            <a:endParaRPr lang="fr-FR" sz="1800" b="1" i="1" dirty="0"/>
          </a:p>
        </p:txBody>
      </p:sp>
      <p:sp>
        <p:nvSpPr>
          <p:cNvPr id="18" name="Rectangle 17"/>
          <p:cNvSpPr/>
          <p:nvPr/>
        </p:nvSpPr>
        <p:spPr>
          <a:xfrm>
            <a:off x="602729" y="6400801"/>
            <a:ext cx="8975986" cy="307777"/>
          </a:xfrm>
          <a:prstGeom prst="rect">
            <a:avLst/>
          </a:prstGeom>
        </p:spPr>
        <p:txBody>
          <a:bodyPr wrap="square">
            <a:spAutoFit/>
          </a:bodyPr>
          <a:lstStyle/>
          <a:p>
            <a:r>
              <a:rPr lang="fr-FR" sz="1400" dirty="0" smtClean="0"/>
              <a:t>Réponses multiples limitées à 3, total réponse = 1041, n = 493, taux de réponse = 100 %, enquête CRISSIS, avril-juin 2015</a:t>
            </a:r>
            <a:endParaRPr lang="fr-FR" sz="1400" dirty="0"/>
          </a:p>
        </p:txBody>
      </p:sp>
    </p:spTree>
    <p:extLst>
      <p:ext uri="{BB962C8B-B14F-4D97-AF65-F5344CB8AC3E}">
        <p14:creationId xmlns:p14="http://schemas.microsoft.com/office/powerpoint/2010/main" val="306690510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pectrum">
  <a:themeElements>
    <a:clrScheme name="Élémentaire">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Spectrum">
      <a:majorFont>
        <a:latin typeface="Corbel"/>
        <a:ea typeface=""/>
        <a:cs typeface=""/>
        <a:font script="Jpan" typeface="ＭＳ ゴシック"/>
        <a:font script="Hans" typeface="宋体"/>
        <a:font script="Hant" typeface="新細明體"/>
      </a:majorFont>
      <a:minorFont>
        <a:latin typeface="Calibri"/>
        <a:ea typeface=""/>
        <a:cs typeface=""/>
        <a:font script="Jpan" typeface="ＭＳ ゴシック"/>
        <a:font script="Hans" typeface="宋体"/>
        <a:font script="Hant" typeface="新細明體"/>
      </a:minorFont>
    </a:fontScheme>
    <a:fmtScheme name="Spectrum">
      <a:fillStyleLst>
        <a:solidFill>
          <a:schemeClr val="phClr"/>
        </a:solidFill>
        <a:gradFill rotWithShape="1">
          <a:gsLst>
            <a:gs pos="0">
              <a:schemeClr val="phClr">
                <a:tint val="100000"/>
                <a:shade val="70000"/>
                <a:satMod val="150000"/>
              </a:schemeClr>
            </a:gs>
            <a:gs pos="100000">
              <a:schemeClr val="phClr">
                <a:tint val="95000"/>
                <a:satMod val="150000"/>
              </a:schemeClr>
            </a:gs>
          </a:gsLst>
          <a:lin ang="16200000" scaled="1"/>
        </a:gradFill>
        <a:gradFill rotWithShape="1">
          <a:gsLst>
            <a:gs pos="0">
              <a:schemeClr val="phClr">
                <a:tint val="95000"/>
                <a:shade val="70000"/>
                <a:satMod val="150000"/>
              </a:schemeClr>
            </a:gs>
            <a:gs pos="100000">
              <a:schemeClr val="phClr">
                <a:tint val="100000"/>
                <a:shade val="100000"/>
                <a:satMod val="150000"/>
              </a:schemeClr>
            </a:gs>
          </a:gsLst>
          <a:lin ang="16200000" scaled="0"/>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6600000" sx="101000" sy="101000" rotWithShape="0">
              <a:srgbClr val="000000">
                <a:alpha val="75000"/>
              </a:srgbClr>
            </a:outerShdw>
          </a:effectLst>
        </a:effectStyle>
        <a:effectStyle>
          <a:effectLst>
            <a:outerShdw blurRad="50800" dir="5400000" sx="105000" sy="105000" algn="ctr" rotWithShape="0">
              <a:srgbClr val="000000">
                <a:alpha val="40000"/>
              </a:srgbClr>
            </a:outerShdw>
          </a:effectLst>
          <a:scene3d>
            <a:camera prst="orthographicFront">
              <a:rot lat="0" lon="0" rev="0"/>
            </a:camera>
            <a:lightRig rig="balanced" dir="t">
              <a:rot lat="0" lon="0" rev="4800000"/>
            </a:lightRig>
          </a:scene3d>
          <a:sp3d prstMaterial="matte">
            <a:bevelT w="63500" h="50800" prst="ang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4696</TotalTime>
  <Words>4367</Words>
  <Application>Microsoft Macintosh PowerPoint</Application>
  <PresentationFormat>Format A4 (210 x 297 mm)</PresentationFormat>
  <Paragraphs>593</Paragraphs>
  <Slides>42</Slides>
  <Notes>21</Notes>
  <HiddenSlides>0</HiddenSlides>
  <MMClips>0</MMClips>
  <ScaleCrop>false</ScaleCrop>
  <HeadingPairs>
    <vt:vector size="4" baseType="variant">
      <vt:variant>
        <vt:lpstr>Thème</vt:lpstr>
      </vt:variant>
      <vt:variant>
        <vt:i4>2</vt:i4>
      </vt:variant>
      <vt:variant>
        <vt:lpstr>Titres des diapositives</vt:lpstr>
      </vt:variant>
      <vt:variant>
        <vt:i4>42</vt:i4>
      </vt:variant>
    </vt:vector>
  </HeadingPairs>
  <TitlesOfParts>
    <vt:vector size="44" baseType="lpstr">
      <vt:lpstr>Thème Office</vt:lpstr>
      <vt:lpstr>Spectrum</vt:lpstr>
      <vt:lpstr>Présentation PowerPoint</vt:lpstr>
      <vt:lpstr>CRISSIS</vt:lpstr>
      <vt:lpstr>   2 - Etudes antérieures</vt:lpstr>
      <vt:lpstr>   3 - Zone d’étude</vt:lpstr>
      <vt:lpstr>   4 - Historique des submersions </vt:lpstr>
      <vt:lpstr>   4 - Historique des submersions </vt:lpstr>
      <vt:lpstr>   4 - Historique des submersions </vt:lpstr>
      <vt:lpstr>   5 - Structuration du programme  </vt:lpstr>
      <vt:lpstr>   6 - Premiers résultats</vt:lpstr>
      <vt:lpstr>   6 - Premiers résultats</vt:lpstr>
      <vt:lpstr>   6 - Premiers résultats</vt:lpstr>
      <vt:lpstr>   6 - Premiers résultats</vt:lpstr>
      <vt:lpstr>   6 - Premiers résultats</vt:lpstr>
      <vt:lpstr>   6 - Premiers résultats</vt:lpstr>
      <vt:lpstr>   6 - Premiers résultats</vt:lpstr>
      <vt:lpstr>   7 - http://crissis2015.free.fr/</vt:lpstr>
      <vt:lpstr>CRISSIS</vt:lpstr>
      <vt:lpstr>   Enjeux de la tâche 2b</vt:lpstr>
      <vt:lpstr>   1 – Représentation sociale vs Perception</vt:lpstr>
      <vt:lpstr>   1 – Représentation sociale vs Perception</vt:lpstr>
      <vt:lpstr>   2 – Méthodologie : enquêtes </vt:lpstr>
      <vt:lpstr>   2 – Méthodologie : enquêtes </vt:lpstr>
      <vt:lpstr>   2 – Méthodologie : enquêtes </vt:lpstr>
      <vt:lpstr>   2 – Méthodologie : enquêtes </vt:lpstr>
      <vt:lpstr>   2 – Méthodologie : enquêtes </vt:lpstr>
      <vt:lpstr>   2 – Méthodologie : enquêtes </vt:lpstr>
      <vt:lpstr>   2 – Méthodologie : enquêtes </vt:lpstr>
      <vt:lpstr>   2 – Méthodologie : enquêtes </vt:lpstr>
      <vt:lpstr>   2 – Méthodologie : enquêtes </vt:lpstr>
      <vt:lpstr>   3 – Résultats : faible perception ou négation du risque de submersion marine</vt:lpstr>
      <vt:lpstr>   3 – Résultats : faible perception ou négation du risque de submersion marine</vt:lpstr>
      <vt:lpstr>   3 – Résultats : faible perception ou négation du risque de submersion marine</vt:lpstr>
      <vt:lpstr>   3 – Résultats : faible perception ou négation du risque de submersion marine</vt:lpstr>
      <vt:lpstr>   3 – Résultats : le rôle du vécu et du sentiment de responsabilité dans la perception du risque de submersion marine</vt:lpstr>
      <vt:lpstr>   3 – Résultats : le rôle du vécu et du sentiment de responsabilité dans la perception du risque de submersion marine</vt:lpstr>
      <vt:lpstr>   3 – Résultats : le rôle du vécu et du sentiment de responsabilité dans la perception du risque de submersion marine</vt:lpstr>
      <vt:lpstr>   3 – Résultats : une culture du risque qui émerge ?</vt:lpstr>
      <vt:lpstr>   4 – Conclusion</vt:lpstr>
      <vt:lpstr>Présentation PowerPoint</vt:lpstr>
      <vt:lpstr>   3 – Résultats</vt:lpstr>
      <vt:lpstr>   1 – Représentation sociale vs Perception</vt:lpstr>
      <vt:lpstr>   2 – Résultats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Brice ANSELME</dc:creator>
  <cp:lastModifiedBy>Brice ANSELME</cp:lastModifiedBy>
  <cp:revision>183</cp:revision>
  <dcterms:created xsi:type="dcterms:W3CDTF">2015-10-04T16:01:48Z</dcterms:created>
  <dcterms:modified xsi:type="dcterms:W3CDTF">2015-10-21T09:20:32Z</dcterms:modified>
</cp:coreProperties>
</file>